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handoutMasterIdLst>
    <p:handoutMasterId r:id="rId22"/>
  </p:handoutMasterIdLst>
  <p:sldIdLst>
    <p:sldId id="257" r:id="rId2"/>
    <p:sldId id="311" r:id="rId3"/>
    <p:sldId id="260" r:id="rId4"/>
    <p:sldId id="296" r:id="rId5"/>
    <p:sldId id="297" r:id="rId6"/>
    <p:sldId id="298" r:id="rId7"/>
    <p:sldId id="299" r:id="rId8"/>
    <p:sldId id="300" r:id="rId9"/>
    <p:sldId id="301" r:id="rId10"/>
    <p:sldId id="302" r:id="rId11"/>
    <p:sldId id="303" r:id="rId12"/>
    <p:sldId id="304" r:id="rId13"/>
    <p:sldId id="312" r:id="rId14"/>
    <p:sldId id="307" r:id="rId15"/>
    <p:sldId id="305" r:id="rId16"/>
    <p:sldId id="306" r:id="rId17"/>
    <p:sldId id="287" r:id="rId18"/>
    <p:sldId id="288" r:id="rId19"/>
    <p:sldId id="289"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168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FE66C86-C6B7-4B78-9C44-4A1B07AB00D2}" type="datetimeFigureOut">
              <a:rPr lang="de-DE" smtClean="0"/>
              <a:t>21.06.2023</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BAB08E3-1DA7-4FED-8498-7F40F3119E3E}" type="slidenum">
              <a:rPr lang="de-DE" smtClean="0"/>
              <a:t>‹Nr.›</a:t>
            </a:fld>
            <a:endParaRPr lang="de-DE"/>
          </a:p>
        </p:txBody>
      </p:sp>
    </p:spTree>
    <p:extLst>
      <p:ext uri="{BB962C8B-B14F-4D97-AF65-F5344CB8AC3E}">
        <p14:creationId xmlns:p14="http://schemas.microsoft.com/office/powerpoint/2010/main" val="1156759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B0478B-5CCA-46EC-82C3-15D30B4808F2}" type="datetimeFigureOut">
              <a:rPr lang="de-DE" smtClean="0"/>
              <a:t>21.06.2023</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92BDEE4-437C-47AD-9486-E6AF0552D6E6}" type="slidenum">
              <a:rPr lang="de-DE" smtClean="0"/>
              <a:t>‹Nr.›</a:t>
            </a:fld>
            <a:endParaRPr lang="de-DE"/>
          </a:p>
        </p:txBody>
      </p:sp>
    </p:spTree>
    <p:extLst>
      <p:ext uri="{BB962C8B-B14F-4D97-AF65-F5344CB8AC3E}">
        <p14:creationId xmlns:p14="http://schemas.microsoft.com/office/powerpoint/2010/main" val="618206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Planungsdokument 2022</a:t>
            </a:r>
          </a:p>
        </p:txBody>
      </p:sp>
      <p:sp>
        <p:nvSpPr>
          <p:cNvPr id="6" name="Slide Number Placeholder 5"/>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128086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Planungsdokument 2022</a:t>
            </a:r>
          </a:p>
        </p:txBody>
      </p:sp>
      <p:sp>
        <p:nvSpPr>
          <p:cNvPr id="6" name="Slide Number Placeholder 5"/>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339459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Planungsdokument 2022</a:t>
            </a:r>
          </a:p>
        </p:txBody>
      </p:sp>
      <p:sp>
        <p:nvSpPr>
          <p:cNvPr id="6" name="Slide Number Placeholder 5"/>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113312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Planungsdokument 2022</a:t>
            </a:r>
          </a:p>
        </p:txBody>
      </p:sp>
      <p:sp>
        <p:nvSpPr>
          <p:cNvPr id="6" name="Slide Number Placeholder 5"/>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60630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r>
              <a:rPr lang="de-DE"/>
              <a:t>Planungsdokument 2022</a:t>
            </a:r>
          </a:p>
        </p:txBody>
      </p:sp>
      <p:sp>
        <p:nvSpPr>
          <p:cNvPr id="6" name="Slide Number Placeholder 5"/>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287274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Planungsdokument 2022</a:t>
            </a:r>
          </a:p>
        </p:txBody>
      </p:sp>
      <p:sp>
        <p:nvSpPr>
          <p:cNvPr id="7" name="Slide Number Placeholder 6"/>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429060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r>
              <a:rPr lang="de-DE"/>
              <a:t>Planungsdokument 2022</a:t>
            </a:r>
          </a:p>
        </p:txBody>
      </p:sp>
      <p:sp>
        <p:nvSpPr>
          <p:cNvPr id="9" name="Slide Number Placeholder 8"/>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141836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p:txBody>
          <a:bodyPr/>
          <a:lstStyle/>
          <a:p>
            <a:r>
              <a:rPr lang="de-DE"/>
              <a:t>Planungsdokument 2022</a:t>
            </a:r>
          </a:p>
        </p:txBody>
      </p:sp>
      <p:sp>
        <p:nvSpPr>
          <p:cNvPr id="5" name="Slide Number Placeholder 4"/>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107557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r>
              <a:rPr lang="de-DE"/>
              <a:t>Planungsdokument 2022</a:t>
            </a:r>
          </a:p>
        </p:txBody>
      </p:sp>
      <p:sp>
        <p:nvSpPr>
          <p:cNvPr id="4" name="Slide Number Placeholder 3"/>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194585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Planungsdokument 2022</a:t>
            </a:r>
          </a:p>
        </p:txBody>
      </p:sp>
      <p:sp>
        <p:nvSpPr>
          <p:cNvPr id="7" name="Slide Number Placeholder 6"/>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157520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r>
              <a:rPr lang="de-DE"/>
              <a:t>Planungsdokument 2022</a:t>
            </a:r>
          </a:p>
        </p:txBody>
      </p:sp>
      <p:sp>
        <p:nvSpPr>
          <p:cNvPr id="7" name="Slide Number Placeholder 6"/>
          <p:cNvSpPr>
            <a:spLocks noGrp="1"/>
          </p:cNvSpPr>
          <p:nvPr>
            <p:ph type="sldNum" sz="quarter" idx="12"/>
          </p:nvPr>
        </p:nvSpPr>
        <p:spPr/>
        <p:txBody>
          <a:bodyPr/>
          <a:lstStyle/>
          <a:p>
            <a:fld id="{69AFFD47-9C97-4309-B3AF-948AE0A0B511}" type="slidenum">
              <a:rPr lang="de-DE" smtClean="0"/>
              <a:t>‹Nr.›</a:t>
            </a:fld>
            <a:endParaRPr lang="de-DE"/>
          </a:p>
        </p:txBody>
      </p:sp>
    </p:spTree>
    <p:extLst>
      <p:ext uri="{BB962C8B-B14F-4D97-AF65-F5344CB8AC3E}">
        <p14:creationId xmlns:p14="http://schemas.microsoft.com/office/powerpoint/2010/main" val="120306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Planungsdokument 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FFD47-9C97-4309-B3AF-948AE0A0B511}" type="slidenum">
              <a:rPr lang="de-DE" smtClean="0"/>
              <a:t>‹Nr.›</a:t>
            </a:fld>
            <a:endParaRPr lang="de-DE"/>
          </a:p>
        </p:txBody>
      </p:sp>
    </p:spTree>
    <p:extLst>
      <p:ext uri="{BB962C8B-B14F-4D97-AF65-F5344CB8AC3E}">
        <p14:creationId xmlns:p14="http://schemas.microsoft.com/office/powerpoint/2010/main" val="263682161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1.xml"/><Relationship Id="rId18" Type="http://schemas.openxmlformats.org/officeDocument/2006/relationships/slide" Target="slide8.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5.xml"/><Relationship Id="rId17" Type="http://schemas.openxmlformats.org/officeDocument/2006/relationships/image" Target="../media/image2.jpeg"/><Relationship Id="rId2" Type="http://schemas.openxmlformats.org/officeDocument/2006/relationships/image" Target="../media/image1.tiff"/><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7.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16.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tiff"/><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Arbeitsmarkt- und Strategiepapier 2023</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grpSp>
        <p:nvGrpSpPr>
          <p:cNvPr id="95" name="Gruppieren 94"/>
          <p:cNvGrpSpPr/>
          <p:nvPr/>
        </p:nvGrpSpPr>
        <p:grpSpPr>
          <a:xfrm>
            <a:off x="918000" y="1407600"/>
            <a:ext cx="7306409" cy="3895200"/>
            <a:chOff x="871948" y="1262928"/>
            <a:chExt cx="7306409" cy="3895200"/>
          </a:xfrm>
        </p:grpSpPr>
        <p:sp>
          <p:nvSpPr>
            <p:cNvPr id="52" name="Abgerundetes Rechteck 51"/>
            <p:cNvSpPr/>
            <p:nvPr/>
          </p:nvSpPr>
          <p:spPr>
            <a:xfrm>
              <a:off x="871948" y="3567899"/>
              <a:ext cx="3614118" cy="248400"/>
            </a:xfrm>
            <a:prstGeom prst="roundRect">
              <a:avLst/>
            </a:prstGeom>
            <a:solidFill>
              <a:srgbClr val="0061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b" anchorCtr="0" forceAA="0" compatLnSpc="1">
              <a:prstTxWarp prst="textNoShape">
                <a:avLst/>
              </a:prstTxWarp>
              <a:noAutofit/>
            </a:bodyPr>
            <a:lstStyle/>
            <a:p>
              <a:pPr algn="ctr"/>
              <a:r>
                <a:rPr lang="de-DE" sz="1000" dirty="0">
                  <a:solidFill>
                    <a:schemeClr val="bg1"/>
                  </a:solidFill>
                  <a:latin typeface="Lucida Sans Unicode" panose="020B0602030504020204" pitchFamily="34" charset="0"/>
                  <a:cs typeface="Lucida Sans Unicode" panose="020B0602030504020204" pitchFamily="34" charset="0"/>
                </a:rPr>
                <a:t>Weiterentwicklung „Organisation“</a:t>
              </a:r>
            </a:p>
          </p:txBody>
        </p:sp>
        <p:sp>
          <p:nvSpPr>
            <p:cNvPr id="55" name="Abgerundetes Rechteck 54"/>
            <p:cNvSpPr/>
            <p:nvPr/>
          </p:nvSpPr>
          <p:spPr>
            <a:xfrm>
              <a:off x="4564239" y="1262930"/>
              <a:ext cx="3614118" cy="248400"/>
            </a:xfrm>
            <a:prstGeom prst="roundRect">
              <a:avLst/>
            </a:prstGeom>
            <a:solidFill>
              <a:srgbClr val="0061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b" anchorCtr="0" forceAA="0" compatLnSpc="1">
              <a:prstTxWarp prst="textNoShape">
                <a:avLst/>
              </a:prstTxWarp>
              <a:noAutofit/>
            </a:bodyPr>
            <a:lstStyle/>
            <a:p>
              <a:pPr algn="ctr"/>
              <a:r>
                <a:rPr lang="de-DE" sz="1000" dirty="0">
                  <a:solidFill>
                    <a:schemeClr val="bg1"/>
                  </a:solidFill>
                  <a:latin typeface="Lucida Sans Unicode" panose="020B0602030504020204" pitchFamily="34" charset="0"/>
                  <a:cs typeface="Lucida Sans Unicode" panose="020B0602030504020204" pitchFamily="34" charset="0"/>
                </a:rPr>
                <a:t>Zielerreichung</a:t>
              </a:r>
            </a:p>
          </p:txBody>
        </p:sp>
        <p:sp>
          <p:nvSpPr>
            <p:cNvPr id="58" name="Abgerundetes Rechteck 57"/>
            <p:cNvSpPr/>
            <p:nvPr/>
          </p:nvSpPr>
          <p:spPr>
            <a:xfrm>
              <a:off x="4564239" y="3567899"/>
              <a:ext cx="3614118" cy="248400"/>
            </a:xfrm>
            <a:prstGeom prst="roundRect">
              <a:avLst/>
            </a:prstGeom>
            <a:solidFill>
              <a:srgbClr val="0061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b" anchorCtr="0" forceAA="0" compatLnSpc="1">
              <a:prstTxWarp prst="textNoShape">
                <a:avLst/>
              </a:prstTxWarp>
              <a:noAutofit/>
            </a:bodyPr>
            <a:lstStyle/>
            <a:p>
              <a:pPr algn="ctr"/>
              <a:r>
                <a:rPr lang="de-DE" sz="1000" dirty="0">
                  <a:solidFill>
                    <a:schemeClr val="bg1"/>
                  </a:solidFill>
                  <a:latin typeface="Lucida Sans Unicode" panose="020B0602030504020204" pitchFamily="34" charset="0"/>
                  <a:cs typeface="Lucida Sans Unicode" panose="020B0602030504020204" pitchFamily="34" charset="0"/>
                </a:rPr>
                <a:t>Qualität</a:t>
              </a:r>
            </a:p>
          </p:txBody>
        </p:sp>
        <p:sp>
          <p:nvSpPr>
            <p:cNvPr id="60" name="Abgerundetes Rechteck 59"/>
            <p:cNvSpPr/>
            <p:nvPr/>
          </p:nvSpPr>
          <p:spPr>
            <a:xfrm>
              <a:off x="873539" y="1262928"/>
              <a:ext cx="3614118" cy="248338"/>
            </a:xfrm>
            <a:prstGeom prst="roundRect">
              <a:avLst/>
            </a:prstGeom>
            <a:solidFill>
              <a:srgbClr val="0061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305" tIns="31652" rIns="63305" bIns="31652" numCol="1" spcCol="0" rtlCol="0" fromWordArt="0" anchor="b" anchorCtr="0" forceAA="0" compatLnSpc="1">
              <a:prstTxWarp prst="textNoShape">
                <a:avLst/>
              </a:prstTxWarp>
              <a:noAutofit/>
            </a:bodyPr>
            <a:lstStyle/>
            <a:p>
              <a:pPr algn="ctr"/>
              <a:r>
                <a:rPr lang="de-DE" sz="1000" dirty="0">
                  <a:solidFill>
                    <a:schemeClr val="bg1"/>
                  </a:solidFill>
                  <a:latin typeface="Lucida Sans Unicode" panose="020B0602030504020204" pitchFamily="34" charset="0"/>
                  <a:cs typeface="Lucida Sans Unicode" panose="020B0602030504020204" pitchFamily="34" charset="0"/>
                </a:rPr>
                <a:t>Weiterentwicklung „Kultur und Führung“</a:t>
              </a:r>
            </a:p>
          </p:txBody>
        </p:sp>
        <p:sp>
          <p:nvSpPr>
            <p:cNvPr id="61" name="Abgerundetes Rechteck 60">
              <a:hlinkClick r:id="rId3" action="ppaction://hlinksldjump"/>
            </p:cNvPr>
            <p:cNvSpPr/>
            <p:nvPr/>
          </p:nvSpPr>
          <p:spPr>
            <a:xfrm>
              <a:off x="942611" y="1569634"/>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Kommunikation</a:t>
              </a:r>
            </a:p>
            <a:p>
              <a:pPr algn="ctr"/>
              <a:r>
                <a:rPr lang="de-DE" sz="738" dirty="0">
                  <a:solidFill>
                    <a:schemeClr val="tx1"/>
                  </a:solidFill>
                  <a:latin typeface="Lucida Sans Unicode" panose="020B0602030504020204" pitchFamily="34" charset="0"/>
                  <a:cs typeface="Lucida Sans Unicode" panose="020B0602030504020204" pitchFamily="34" charset="0"/>
                </a:rPr>
                <a:t>Transparenz</a:t>
              </a:r>
            </a:p>
          </p:txBody>
        </p:sp>
        <p:sp>
          <p:nvSpPr>
            <p:cNvPr id="62" name="Abgerundetes Rechteck 61">
              <a:hlinkClick r:id="" action="ppaction://noaction"/>
            </p:cNvPr>
            <p:cNvSpPr/>
            <p:nvPr/>
          </p:nvSpPr>
          <p:spPr>
            <a:xfrm>
              <a:off x="6413403" y="387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Schulungsangebote Qualifizierungsmaßnahmen</a:t>
              </a:r>
            </a:p>
          </p:txBody>
        </p:sp>
        <p:sp>
          <p:nvSpPr>
            <p:cNvPr id="63" name="Abgerundetes Rechteck 62">
              <a:hlinkClick r:id="rId4" action="ppaction://hlinksldjump"/>
            </p:cNvPr>
            <p:cNvSpPr/>
            <p:nvPr/>
          </p:nvSpPr>
          <p:spPr>
            <a:xfrm>
              <a:off x="2715148" y="1569183"/>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EFQM</a:t>
              </a:r>
            </a:p>
          </p:txBody>
        </p:sp>
        <p:sp>
          <p:nvSpPr>
            <p:cNvPr id="64" name="Abgerundetes Rechteck 63">
              <a:hlinkClick r:id="rId5" action="ppaction://hlinksldjump"/>
            </p:cNvPr>
            <p:cNvSpPr/>
            <p:nvPr/>
          </p:nvSpPr>
          <p:spPr>
            <a:xfrm>
              <a:off x="942611" y="2028547"/>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Zusammenarbeit </a:t>
              </a:r>
            </a:p>
            <a:p>
              <a:pPr algn="ctr"/>
              <a:r>
                <a:rPr lang="de-DE" sz="738" dirty="0">
                  <a:solidFill>
                    <a:schemeClr val="tx1"/>
                  </a:solidFill>
                  <a:latin typeface="Lucida Sans Unicode" panose="020B0602030504020204" pitchFamily="34" charset="0"/>
                  <a:cs typeface="Lucida Sans Unicode" panose="020B0602030504020204" pitchFamily="34" charset="0"/>
                </a:rPr>
                <a:t>Führungsebene</a:t>
              </a:r>
            </a:p>
          </p:txBody>
        </p:sp>
        <p:sp>
          <p:nvSpPr>
            <p:cNvPr id="65" name="Abgerundetes Rechteck 64">
              <a:hlinkClick r:id="rId6" action="ppaction://hlinksldjump"/>
            </p:cNvPr>
            <p:cNvSpPr/>
            <p:nvPr/>
          </p:nvSpPr>
          <p:spPr>
            <a:xfrm>
              <a:off x="2713957" y="203038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Personalentwicklung</a:t>
              </a:r>
            </a:p>
          </p:txBody>
        </p:sp>
        <p:sp>
          <p:nvSpPr>
            <p:cNvPr id="66" name="Abgerundetes Rechteck 65">
              <a:hlinkClick r:id="rId7" action="ppaction://hlinksldjump"/>
            </p:cNvPr>
            <p:cNvSpPr/>
            <p:nvPr/>
          </p:nvSpPr>
          <p:spPr>
            <a:xfrm>
              <a:off x="942611" y="2478577"/>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Kundenbeteiligung</a:t>
              </a:r>
            </a:p>
          </p:txBody>
        </p:sp>
        <p:sp>
          <p:nvSpPr>
            <p:cNvPr id="67" name="Abgerundetes Rechteck 66">
              <a:hlinkClick r:id="rId5" action="ppaction://hlinksldjump"/>
            </p:cNvPr>
            <p:cNvSpPr/>
            <p:nvPr/>
          </p:nvSpPr>
          <p:spPr>
            <a:xfrm>
              <a:off x="4634687" y="1568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Integrationsquote (IQ)</a:t>
              </a:r>
            </a:p>
          </p:txBody>
        </p:sp>
        <p:sp>
          <p:nvSpPr>
            <p:cNvPr id="68" name="Abgerundetes Rechteck 67">
              <a:hlinkClick r:id="rId6" action="ppaction://hlinksldjump"/>
            </p:cNvPr>
            <p:cNvSpPr/>
            <p:nvPr/>
          </p:nvSpPr>
          <p:spPr>
            <a:xfrm>
              <a:off x="6413403" y="1568928"/>
              <a:ext cx="168307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Integrationsquote (IQ) Frauen</a:t>
              </a:r>
            </a:p>
          </p:txBody>
        </p:sp>
        <p:sp>
          <p:nvSpPr>
            <p:cNvPr id="69" name="Abgerundetes Rechteck 68">
              <a:hlinkClick r:id="rId8" action="ppaction://hlinksldjump"/>
            </p:cNvPr>
            <p:cNvSpPr/>
            <p:nvPr/>
          </p:nvSpPr>
          <p:spPr>
            <a:xfrm>
              <a:off x="4634687" y="2029728"/>
              <a:ext cx="1690444" cy="384163"/>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Langzeitbezug (LZB)</a:t>
              </a:r>
            </a:p>
          </p:txBody>
        </p:sp>
        <p:sp>
          <p:nvSpPr>
            <p:cNvPr id="70" name="Abgerundetes Rechteck 69">
              <a:hlinkClick r:id="rId9" action="ppaction://hlinksldjump"/>
            </p:cNvPr>
            <p:cNvSpPr/>
            <p:nvPr/>
          </p:nvSpPr>
          <p:spPr>
            <a:xfrm>
              <a:off x="6413403" y="2929728"/>
              <a:ext cx="1690444" cy="385293"/>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Kundenzufriedenheit</a:t>
              </a:r>
            </a:p>
          </p:txBody>
        </p:sp>
        <p:sp>
          <p:nvSpPr>
            <p:cNvPr id="71" name="Abgerundetes Rechteck 70">
              <a:hlinkClick r:id="rId10" action="ppaction://hlinksldjump"/>
            </p:cNvPr>
            <p:cNvSpPr/>
            <p:nvPr/>
          </p:nvSpPr>
          <p:spPr>
            <a:xfrm>
              <a:off x="4634687" y="2479727"/>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Bedarfsgerechte Leistungsgewährung</a:t>
              </a:r>
            </a:p>
          </p:txBody>
        </p:sp>
        <p:sp>
          <p:nvSpPr>
            <p:cNvPr id="72" name="Abgerundetes Rechteck 71">
              <a:hlinkClick r:id="rId11" action="ppaction://hlinksldjump"/>
            </p:cNvPr>
            <p:cNvSpPr/>
            <p:nvPr/>
          </p:nvSpPr>
          <p:spPr>
            <a:xfrm>
              <a:off x="6413403" y="24797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Telefonische Erreichbarkeit</a:t>
              </a:r>
            </a:p>
          </p:txBody>
        </p:sp>
        <p:sp>
          <p:nvSpPr>
            <p:cNvPr id="73" name="Abgerundetes Rechteck 72">
              <a:hlinkClick r:id="rId12" action="ppaction://hlinksldjump"/>
            </p:cNvPr>
            <p:cNvSpPr/>
            <p:nvPr/>
          </p:nvSpPr>
          <p:spPr>
            <a:xfrm>
              <a:off x="4634687" y="2929728"/>
              <a:ext cx="1690444" cy="384271"/>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Eintrittsplanung</a:t>
              </a:r>
            </a:p>
            <a:p>
              <a:pPr algn="ctr"/>
              <a:r>
                <a:rPr lang="de-DE" sz="738" dirty="0">
                  <a:solidFill>
                    <a:schemeClr val="tx1"/>
                  </a:solidFill>
                  <a:latin typeface="Lucida Sans Unicode" panose="020B0602030504020204" pitchFamily="34" charset="0"/>
                  <a:cs typeface="Lucida Sans Unicode" panose="020B0602030504020204" pitchFamily="34" charset="0"/>
                </a:rPr>
                <a:t>Aktivierung / Qualifizierung</a:t>
              </a:r>
            </a:p>
          </p:txBody>
        </p:sp>
        <p:sp>
          <p:nvSpPr>
            <p:cNvPr id="74" name="Abgerundetes Rechteck 73">
              <a:hlinkClick r:id="" action="ppaction://noaction"/>
            </p:cNvPr>
            <p:cNvSpPr/>
            <p:nvPr/>
          </p:nvSpPr>
          <p:spPr>
            <a:xfrm>
              <a:off x="4634687" y="387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Qualitätsagenda</a:t>
              </a:r>
            </a:p>
          </p:txBody>
        </p:sp>
        <p:sp>
          <p:nvSpPr>
            <p:cNvPr id="75" name="Abgerundetes Rechteck 74">
              <a:hlinkClick r:id="" action="ppaction://noaction"/>
            </p:cNvPr>
            <p:cNvSpPr/>
            <p:nvPr/>
          </p:nvSpPr>
          <p:spPr>
            <a:xfrm>
              <a:off x="4634687" y="432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EFQM</a:t>
              </a:r>
            </a:p>
          </p:txBody>
        </p:sp>
        <p:sp>
          <p:nvSpPr>
            <p:cNvPr id="76" name="Abgerundetes Rechteck 75">
              <a:hlinkClick r:id="" action="ppaction://noaction"/>
            </p:cNvPr>
            <p:cNvSpPr/>
            <p:nvPr/>
          </p:nvSpPr>
          <p:spPr>
            <a:xfrm>
              <a:off x="6413403" y="432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Weiterentwicklung Datenqualitätsmanagement (DQM)</a:t>
              </a:r>
            </a:p>
          </p:txBody>
        </p:sp>
        <p:sp>
          <p:nvSpPr>
            <p:cNvPr id="77" name="Abgerundetes Rechteck 76">
              <a:hlinkClick r:id="" action="ppaction://noaction"/>
            </p:cNvPr>
            <p:cNvSpPr/>
            <p:nvPr/>
          </p:nvSpPr>
          <p:spPr>
            <a:xfrm>
              <a:off x="4634687" y="477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Kundenreaktionen (KRM)</a:t>
              </a:r>
            </a:p>
          </p:txBody>
        </p:sp>
        <p:sp>
          <p:nvSpPr>
            <p:cNvPr id="78" name="Abgerundetes Rechteck 77">
              <a:hlinkClick r:id="rId13" action="ppaction://hlinksldjump"/>
            </p:cNvPr>
            <p:cNvSpPr/>
            <p:nvPr/>
          </p:nvSpPr>
          <p:spPr>
            <a:xfrm>
              <a:off x="942611" y="387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Digitalisierung</a:t>
              </a:r>
            </a:p>
            <a:p>
              <a:pPr algn="ctr"/>
              <a:r>
                <a:rPr lang="de-DE" sz="738" dirty="0">
                  <a:solidFill>
                    <a:schemeClr val="tx1"/>
                  </a:solidFill>
                  <a:latin typeface="Lucida Sans Unicode" panose="020B0602030504020204" pitchFamily="34" charset="0"/>
                  <a:cs typeface="Lucida Sans Unicode" panose="020B0602030504020204" pitchFamily="34" charset="0"/>
                </a:rPr>
                <a:t>(</a:t>
              </a:r>
              <a:r>
                <a:rPr lang="de-DE" sz="738" dirty="0" err="1">
                  <a:solidFill>
                    <a:schemeClr val="tx1"/>
                  </a:solidFill>
                  <a:latin typeface="Lucida Sans Unicode" panose="020B0602030504020204" pitchFamily="34" charset="0"/>
                  <a:cs typeface="Lucida Sans Unicode" panose="020B0602030504020204" pitchFamily="34" charset="0"/>
                </a:rPr>
                <a:t>jobcenter.digital</a:t>
              </a:r>
              <a:r>
                <a:rPr lang="de-DE" sz="738" dirty="0">
                  <a:solidFill>
                    <a:schemeClr val="tx1"/>
                  </a:solidFill>
                  <a:latin typeface="Lucida Sans Unicode" panose="020B0602030504020204" pitchFamily="34" charset="0"/>
                  <a:cs typeface="Lucida Sans Unicode" panose="020B0602030504020204" pitchFamily="34" charset="0"/>
                </a:rPr>
                <a:t>)</a:t>
              </a:r>
            </a:p>
          </p:txBody>
        </p:sp>
        <p:sp>
          <p:nvSpPr>
            <p:cNvPr id="79" name="Abgerundetes Rechteck 78">
              <a:hlinkClick r:id="rId14" action="ppaction://hlinksldjump"/>
            </p:cNvPr>
            <p:cNvSpPr/>
            <p:nvPr/>
          </p:nvSpPr>
          <p:spPr>
            <a:xfrm>
              <a:off x="2715148" y="387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a:t>
              </a:r>
              <a:r>
                <a:rPr lang="de-DE" sz="738" dirty="0" err="1">
                  <a:solidFill>
                    <a:schemeClr val="tx1"/>
                  </a:solidFill>
                  <a:latin typeface="Lucida Sans Unicode" panose="020B0602030504020204" pitchFamily="34" charset="0"/>
                  <a:cs typeface="Lucida Sans Unicode" panose="020B0602030504020204" pitchFamily="34" charset="0"/>
                </a:rPr>
                <a:t>work</a:t>
              </a:r>
              <a:r>
                <a:rPr lang="de-DE" sz="738" dirty="0">
                  <a:solidFill>
                    <a:schemeClr val="tx1"/>
                  </a:solidFill>
                  <a:latin typeface="Lucida Sans Unicode" panose="020B0602030504020204" pitchFamily="34" charset="0"/>
                  <a:cs typeface="Lucida Sans Unicode" panose="020B0602030504020204" pitchFamily="34" charset="0"/>
                </a:rPr>
                <a:t> </a:t>
              </a:r>
              <a:r>
                <a:rPr lang="de-DE" sz="738" dirty="0" err="1">
                  <a:solidFill>
                    <a:schemeClr val="tx1"/>
                  </a:solidFill>
                  <a:latin typeface="Lucida Sans Unicode" panose="020B0602030504020204" pitchFamily="34" charset="0"/>
                  <a:cs typeface="Lucida Sans Unicode" panose="020B0602030504020204" pitchFamily="34" charset="0"/>
                </a:rPr>
                <a:t>life</a:t>
              </a:r>
              <a:r>
                <a:rPr lang="de-DE" sz="738" dirty="0">
                  <a:solidFill>
                    <a:schemeClr val="tx1"/>
                  </a:solidFill>
                  <a:latin typeface="Lucida Sans Unicode" panose="020B0602030504020204" pitchFamily="34" charset="0"/>
                  <a:cs typeface="Lucida Sans Unicode" panose="020B0602030504020204" pitchFamily="34" charset="0"/>
                </a:rPr>
                <a:t> </a:t>
              </a:r>
              <a:r>
                <a:rPr lang="de-DE" sz="738" dirty="0" err="1">
                  <a:solidFill>
                    <a:schemeClr val="tx1"/>
                  </a:solidFill>
                  <a:latin typeface="Lucida Sans Unicode" panose="020B0602030504020204" pitchFamily="34" charset="0"/>
                  <a:cs typeface="Lucida Sans Unicode" panose="020B0602030504020204" pitchFamily="34" charset="0"/>
                </a:rPr>
                <a:t>balance</a:t>
              </a:r>
              <a:r>
                <a:rPr lang="de-DE" sz="738" dirty="0">
                  <a:solidFill>
                    <a:schemeClr val="tx1"/>
                  </a:solidFill>
                  <a:latin typeface="Lucida Sans Unicode" panose="020B0602030504020204" pitchFamily="34" charset="0"/>
                  <a:cs typeface="Lucida Sans Unicode" panose="020B0602030504020204" pitchFamily="34" charset="0"/>
                </a:rPr>
                <a:t>“</a:t>
              </a:r>
            </a:p>
            <a:p>
              <a:pPr algn="ctr"/>
              <a:r>
                <a:rPr lang="de-DE" sz="738" dirty="0">
                  <a:solidFill>
                    <a:schemeClr val="tx1"/>
                  </a:solidFill>
                  <a:latin typeface="Lucida Sans Unicode" panose="020B0602030504020204" pitchFamily="34" charset="0"/>
                  <a:cs typeface="Lucida Sans Unicode" panose="020B0602030504020204" pitchFamily="34" charset="0"/>
                </a:rPr>
                <a:t>Beruf und Familie</a:t>
              </a:r>
            </a:p>
          </p:txBody>
        </p:sp>
        <p:sp>
          <p:nvSpPr>
            <p:cNvPr id="81" name="Abgerundetes Rechteck 80">
              <a:hlinkClick r:id="" action="ppaction://noaction"/>
            </p:cNvPr>
            <p:cNvSpPr/>
            <p:nvPr/>
          </p:nvSpPr>
          <p:spPr>
            <a:xfrm>
              <a:off x="2713957" y="432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Mitarbeiterbindung</a:t>
              </a:r>
            </a:p>
            <a:p>
              <a:pPr algn="ctr"/>
              <a:r>
                <a:rPr lang="de-DE" sz="738" dirty="0">
                  <a:solidFill>
                    <a:schemeClr val="tx1"/>
                  </a:solidFill>
                  <a:latin typeface="Lucida Sans Unicode" panose="020B0602030504020204" pitchFamily="34" charset="0"/>
                  <a:cs typeface="Lucida Sans Unicode" panose="020B0602030504020204" pitchFamily="34" charset="0"/>
                </a:rPr>
                <a:t>Mitarbeitergewinnung</a:t>
              </a:r>
            </a:p>
          </p:txBody>
        </p:sp>
        <p:sp>
          <p:nvSpPr>
            <p:cNvPr id="82" name="Abgerundetes Rechteck 81">
              <a:hlinkClick r:id="rId12" action="ppaction://hlinksldjump"/>
            </p:cNvPr>
            <p:cNvSpPr/>
            <p:nvPr/>
          </p:nvSpPr>
          <p:spPr>
            <a:xfrm>
              <a:off x="943948" y="4772928"/>
              <a:ext cx="1701070"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Sozialraumorientierung</a:t>
              </a:r>
            </a:p>
          </p:txBody>
        </p:sp>
        <p:sp>
          <p:nvSpPr>
            <p:cNvPr id="83" name="Abgerundetes Rechteck 82">
              <a:hlinkClick r:id="rId15" action="ppaction://hlinksldjump"/>
            </p:cNvPr>
            <p:cNvSpPr/>
            <p:nvPr/>
          </p:nvSpPr>
          <p:spPr>
            <a:xfrm>
              <a:off x="2713957" y="477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Optimierung Unterhalt</a:t>
              </a:r>
            </a:p>
          </p:txBody>
        </p:sp>
        <p:sp>
          <p:nvSpPr>
            <p:cNvPr id="85" name="Abgerundetes Rechteck 84">
              <a:hlinkClick r:id="rId16" action="ppaction://hlinksldjump"/>
            </p:cNvPr>
            <p:cNvSpPr/>
            <p:nvPr/>
          </p:nvSpPr>
          <p:spPr>
            <a:xfrm>
              <a:off x="943948" y="4322928"/>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Moderner Eingangsbereich Kundensteuerung</a:t>
              </a:r>
            </a:p>
            <a:p>
              <a:pPr algn="ctr"/>
              <a:r>
                <a:rPr lang="de-DE" sz="738" dirty="0">
                  <a:solidFill>
                    <a:schemeClr val="tx1"/>
                  </a:solidFill>
                  <a:latin typeface="Lucida Sans Unicode" panose="020B0602030504020204" pitchFamily="34" charset="0"/>
                  <a:cs typeface="Lucida Sans Unicode" panose="020B0602030504020204" pitchFamily="34" charset="0"/>
                </a:rPr>
                <a:t>Online-Terminierung</a:t>
              </a:r>
            </a:p>
          </p:txBody>
        </p:sp>
      </p:grpSp>
      <p:pic>
        <p:nvPicPr>
          <p:cNvPr id="94" name="Grafik 9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37" name="Abgerundetes Rechteck 36">
            <a:hlinkClick r:id="rId8" action="ppaction://hlinksldjump"/>
          </p:cNvPr>
          <p:cNvSpPr/>
          <p:nvPr/>
        </p:nvSpPr>
        <p:spPr>
          <a:xfrm>
            <a:off x="2761200" y="2624399"/>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err="1">
                <a:solidFill>
                  <a:schemeClr val="tx1"/>
                </a:solidFill>
                <a:latin typeface="Lucida Sans Unicode" panose="020B0602030504020204" pitchFamily="34" charset="0"/>
                <a:cs typeface="Lucida Sans Unicode" panose="020B0602030504020204" pitchFamily="34" charset="0"/>
              </a:rPr>
              <a:t>Buttom</a:t>
            </a:r>
            <a:r>
              <a:rPr lang="de-DE" sz="738" dirty="0">
                <a:solidFill>
                  <a:schemeClr val="tx1"/>
                </a:solidFill>
                <a:latin typeface="Lucida Sans Unicode" panose="020B0602030504020204" pitchFamily="34" charset="0"/>
                <a:cs typeface="Lucida Sans Unicode" panose="020B0602030504020204" pitchFamily="34" charset="0"/>
              </a:rPr>
              <a:t> </a:t>
            </a:r>
            <a:r>
              <a:rPr lang="de-DE" sz="738" dirty="0" err="1">
                <a:solidFill>
                  <a:schemeClr val="tx1"/>
                </a:solidFill>
                <a:latin typeface="Lucida Sans Unicode" panose="020B0602030504020204" pitchFamily="34" charset="0"/>
                <a:cs typeface="Lucida Sans Unicode" panose="020B0602030504020204" pitchFamily="34" charset="0"/>
              </a:rPr>
              <a:t>up</a:t>
            </a:r>
            <a:r>
              <a:rPr lang="de-DE" sz="738" dirty="0">
                <a:solidFill>
                  <a:schemeClr val="tx1"/>
                </a:solidFill>
                <a:latin typeface="Lucida Sans Unicode" panose="020B0602030504020204" pitchFamily="34" charset="0"/>
                <a:cs typeface="Lucida Sans Unicode" panose="020B0602030504020204" pitchFamily="34" charset="0"/>
              </a:rPr>
              <a:t> Prozesse</a:t>
            </a:r>
          </a:p>
          <a:p>
            <a:pPr algn="ctr"/>
            <a:r>
              <a:rPr lang="de-DE" sz="738" dirty="0">
                <a:solidFill>
                  <a:schemeClr val="tx1"/>
                </a:solidFill>
                <a:latin typeface="Lucida Sans Unicode" panose="020B0602030504020204" pitchFamily="34" charset="0"/>
                <a:cs typeface="Lucida Sans Unicode" panose="020B0602030504020204" pitchFamily="34" charset="0"/>
              </a:rPr>
              <a:t>(Mitarbeiterbeteiligung)</a:t>
            </a:r>
          </a:p>
        </p:txBody>
      </p:sp>
      <p:sp>
        <p:nvSpPr>
          <p:cNvPr id="38" name="Abgerundetes Rechteck 37">
            <a:hlinkClick r:id="" action="ppaction://noaction"/>
          </p:cNvPr>
          <p:cNvSpPr/>
          <p:nvPr/>
        </p:nvSpPr>
        <p:spPr>
          <a:xfrm>
            <a:off x="6458400" y="4917600"/>
            <a:ext cx="1690444"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Offene Fehlerkultur</a:t>
            </a:r>
          </a:p>
        </p:txBody>
      </p:sp>
      <p:sp>
        <p:nvSpPr>
          <p:cNvPr id="39" name="Abgerundetes Rechteck 67">
            <a:hlinkClick r:id="rId18" action="ppaction://hlinksldjump"/>
            <a:extLst>
              <a:ext uri="{FF2B5EF4-FFF2-40B4-BE49-F238E27FC236}">
                <a16:creationId xmlns:a16="http://schemas.microsoft.com/office/drawing/2014/main" id="{F318C786-C145-4F3E-9722-B4F0C74DCC32}"/>
              </a:ext>
            </a:extLst>
          </p:cNvPr>
          <p:cNvSpPr/>
          <p:nvPr/>
        </p:nvSpPr>
        <p:spPr>
          <a:xfrm>
            <a:off x="6458400" y="2174400"/>
            <a:ext cx="1692000" cy="385200"/>
          </a:xfrm>
          <a:prstGeom prst="roundRect">
            <a:avLst/>
          </a:prstGeom>
          <a:solidFill>
            <a:schemeClr val="accent1">
              <a:lumMod val="20000"/>
              <a:lumOff val="80000"/>
            </a:schemeClr>
          </a:solidFill>
          <a:ln>
            <a:headEnd type="none" w="med" len="med"/>
            <a:tailEnd type="none" w="med" len="med"/>
          </a:ln>
          <a:effectLst>
            <a:outerShdw blurRad="63500" sx="102000" sy="102000" algn="ctr" rotWithShape="0">
              <a:prstClr val="black">
                <a:alpha val="40000"/>
              </a:prstClr>
            </a:outerShdw>
            <a:softEdge rad="12700"/>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3305" tIns="31652" rIns="63305" bIns="31652" numCol="1" spcCol="0" rtlCol="0" fromWordArt="0" anchor="ctr" anchorCtr="0" forceAA="0" compatLnSpc="1">
            <a:prstTxWarp prst="textNoShape">
              <a:avLst/>
            </a:prstTxWarp>
            <a:noAutofit/>
          </a:bodyPr>
          <a:lstStyle/>
          <a:p>
            <a:pPr algn="ctr"/>
            <a:r>
              <a:rPr lang="de-DE" sz="738" dirty="0">
                <a:solidFill>
                  <a:schemeClr val="tx1"/>
                </a:solidFill>
                <a:latin typeface="Lucida Sans Unicode" panose="020B0602030504020204" pitchFamily="34" charset="0"/>
                <a:cs typeface="Lucida Sans Unicode" panose="020B0602030504020204" pitchFamily="34" charset="0"/>
              </a:rPr>
              <a:t>Langzeitbezug Frauen</a:t>
            </a:r>
          </a:p>
        </p:txBody>
      </p:sp>
    </p:spTree>
    <p:extLst>
      <p:ext uri="{BB962C8B-B14F-4D97-AF65-F5344CB8AC3E}">
        <p14:creationId xmlns:p14="http://schemas.microsoft.com/office/powerpoint/2010/main" val="71772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Zielerreichung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10</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Telefonische Erreichbarkeit</a:t>
            </a:r>
          </a:p>
        </p:txBody>
      </p:sp>
      <p:sp>
        <p:nvSpPr>
          <p:cNvPr id="6" name="Textfeld 5"/>
          <p:cNvSpPr txBox="1"/>
          <p:nvPr/>
        </p:nvSpPr>
        <p:spPr>
          <a:xfrm>
            <a:off x="1019175" y="1876425"/>
            <a:ext cx="7192841" cy="1754326"/>
          </a:xfrm>
          <a:prstGeom prst="rect">
            <a:avLst/>
          </a:prstGeom>
          <a:noFill/>
        </p:spPr>
        <p:txBody>
          <a:bodyPr wrap="square" rtlCol="0">
            <a:spAutoFit/>
          </a:bodyPr>
          <a:lstStyle/>
          <a:p>
            <a:pPr algn="just"/>
            <a:r>
              <a:rPr lang="de-DE" sz="1200" dirty="0">
                <a:latin typeface="Lucida Sans Unicode" panose="020B0602030504020204" pitchFamily="34" charset="0"/>
                <a:cs typeface="Lucida Sans Unicode" panose="020B0602030504020204" pitchFamily="34" charset="0"/>
              </a:rPr>
              <a:t>Wir haben uns zum Ziel gesetzt, für unsere Kundinnen und Kunden mit &gt;80 % telefonisch erreichbar zu sein.</a:t>
            </a:r>
          </a:p>
          <a:p>
            <a:pPr algn="just"/>
            <a:r>
              <a:rPr lang="de-DE" sz="1200" dirty="0">
                <a:latin typeface="Lucida Sans Unicode" panose="020B0602030504020204" pitchFamily="34" charset="0"/>
                <a:cs typeface="Lucida Sans Unicode" panose="020B0602030504020204" pitchFamily="34" charset="0"/>
              </a:rPr>
              <a:t>   </a:t>
            </a:r>
            <a:br>
              <a:rPr lang="de-DE" sz="1200" dirty="0">
                <a:latin typeface="Lucida Sans Unicode" panose="020B0602030504020204" pitchFamily="34" charset="0"/>
                <a:cs typeface="Lucida Sans Unicode" panose="020B0602030504020204" pitchFamily="34" charset="0"/>
              </a:rPr>
            </a:br>
            <a:r>
              <a:rPr lang="de-DE" sz="1200" dirty="0">
                <a:latin typeface="Lucida Sans Unicode" panose="020B0602030504020204" pitchFamily="34" charset="0"/>
                <a:cs typeface="Lucida Sans Unicode" panose="020B0602030504020204" pitchFamily="34" charset="0"/>
              </a:rPr>
              <a:t>Ziel ist es auch hier, unseren Kundinnen und Kunden eine hohe Beratungsqualität teilwerden zu lassen.</a:t>
            </a:r>
          </a:p>
          <a:p>
            <a:pPr algn="just"/>
            <a:br>
              <a:rPr lang="de-DE" sz="1200" dirty="0">
                <a:latin typeface="Lucida Sans Unicode" panose="020B0602030504020204" pitchFamily="34" charset="0"/>
                <a:cs typeface="Lucida Sans Unicode" panose="020B0602030504020204" pitchFamily="34" charset="0"/>
              </a:rPr>
            </a:br>
            <a:r>
              <a:rPr lang="de-DE" sz="1200" dirty="0">
                <a:latin typeface="Lucida Sans Unicode" panose="020B0602030504020204" pitchFamily="34" charset="0"/>
                <a:cs typeface="Lucida Sans Unicode" panose="020B0602030504020204" pitchFamily="34" charset="0"/>
              </a:rPr>
              <a:t>Hierfür haben wir seit dem 02.01.2023 einen Vertrag mit einem Service-Center der Bundesagentur für Arbeit, welches uns bei dieser Dienstleistung unterstützt. </a:t>
            </a:r>
          </a:p>
          <a:p>
            <a:pPr marL="628650" lvl="1" indent="-171450" algn="just">
              <a:buFont typeface="Courier New" panose="02070309020205020404" pitchFamily="49" charset="0"/>
              <a:buChar char="o"/>
            </a:pPr>
            <a:endParaRPr lang="de-DE" sz="1200" dirty="0">
              <a:latin typeface="Lucida Sans Unicode" panose="020B0602030504020204" pitchFamily="34" charset="0"/>
              <a:cs typeface="Lucida Sans Unicode" panose="020B0602030504020204" pitchFamily="34" charset="0"/>
            </a:endParaRPr>
          </a:p>
        </p:txBody>
      </p:sp>
      <p:sp>
        <p:nvSpPr>
          <p:cNvPr id="9" name="Pfeil: nach links 8">
            <a:hlinkClick r:id="rId4" action="ppaction://hlinksldjump"/>
            <a:extLst>
              <a:ext uri="{FF2B5EF4-FFF2-40B4-BE49-F238E27FC236}">
                <a16:creationId xmlns:a16="http://schemas.microsoft.com/office/drawing/2014/main" id="{C0E8A8F9-4FD9-4045-8EFF-D673FFFD8702}"/>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24605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11</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Digitalisierung (</a:t>
            </a:r>
            <a:r>
              <a:rPr lang="de-DE" sz="1400" dirty="0" err="1">
                <a:solidFill>
                  <a:srgbClr val="00619E"/>
                </a:solidFill>
                <a:latin typeface="Lucida Sans Unicode" panose="020B0602030504020204" pitchFamily="34" charset="0"/>
                <a:cs typeface="Lucida Sans Unicode" panose="020B0602030504020204" pitchFamily="34" charset="0"/>
              </a:rPr>
              <a:t>jobcenter.digital</a:t>
            </a:r>
            <a:r>
              <a:rPr lang="de-DE" sz="1400" dirty="0">
                <a:solidFill>
                  <a:srgbClr val="00619E"/>
                </a:solidFill>
                <a:latin typeface="Lucida Sans Unicode" panose="020B0602030504020204" pitchFamily="34" charset="0"/>
                <a:cs typeface="Lucida Sans Unicode" panose="020B0602030504020204" pitchFamily="34" charset="0"/>
              </a:rPr>
              <a:t>)</a:t>
            </a:r>
          </a:p>
        </p:txBody>
      </p:sp>
      <p:sp>
        <p:nvSpPr>
          <p:cNvPr id="6" name="Textfeld 5"/>
          <p:cNvSpPr txBox="1"/>
          <p:nvPr/>
        </p:nvSpPr>
        <p:spPr>
          <a:xfrm>
            <a:off x="1019175" y="1876425"/>
            <a:ext cx="7192841" cy="4339650"/>
          </a:xfrm>
          <a:prstGeom prst="rect">
            <a:avLst/>
          </a:prstGeom>
          <a:noFill/>
        </p:spPr>
        <p:txBody>
          <a:bodyPr wrap="square" rtlCol="0">
            <a:spAutoFit/>
          </a:bodyPr>
          <a:lstStyle/>
          <a:p>
            <a:pPr algn="just"/>
            <a:r>
              <a:rPr lang="de-DE" sz="1200" dirty="0">
                <a:latin typeface="Lucida Sans Unicode" panose="020B0602030504020204" pitchFamily="34" charset="0"/>
                <a:cs typeface="Lucida Sans Unicode" panose="020B0602030504020204" pitchFamily="34" charset="0"/>
              </a:rPr>
              <a:t>Unser Ziel ist es, die Nutzung der digitalen Kanäle durch unsere Kund*innen zu steigern.</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Unser Angebot umfasst:</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Homepage des Jobcenters</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Web-Terminal</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Web-App</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err="1">
                <a:latin typeface="Lucida Sans Unicode" panose="020B0602030504020204" pitchFamily="34" charset="0"/>
                <a:cs typeface="Lucida Sans Unicode" panose="020B0602030504020204" pitchFamily="34" charset="0"/>
              </a:rPr>
              <a:t>jobcenter.digital</a:t>
            </a:r>
            <a:r>
              <a:rPr lang="de-DE" sz="1200" dirty="0">
                <a:latin typeface="Lucida Sans Unicode" panose="020B0602030504020204" pitchFamily="34" charset="0"/>
                <a:cs typeface="Lucida Sans Unicode" panose="020B0602030504020204" pitchFamily="34" charset="0"/>
              </a:rPr>
              <a:t> stellt den Kund*innen ein modernes Online-Angebot zur Verfügung.</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Das Angebot umfasst derzeit: </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Neuantrag</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Online-Arbeitsmarktprofil</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Mitwirkungssteuerung</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Weiterbewilligungsantrag</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Veränderungsmitteilung</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Postfachservice SGB II</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Einstiegsgeld</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Förderleistungen</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Ortsabwesenheit</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Vermittlungsbudget</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Weitere Module werden sukzessive eingeführt.</a:t>
            </a:r>
          </a:p>
          <a:p>
            <a:pPr marL="628650" lvl="1" indent="-171450" algn="just">
              <a:buFont typeface="Courier New" panose="02070309020205020404" pitchFamily="49" charset="0"/>
              <a:buChar char="o"/>
            </a:pPr>
            <a:endParaRPr lang="de-DE" sz="1200" dirty="0">
              <a:latin typeface="Lucida Sans Unicode" panose="020B0602030504020204" pitchFamily="34" charset="0"/>
              <a:cs typeface="Lucida Sans Unicode" panose="020B0602030504020204" pitchFamily="34" charset="0"/>
            </a:endParaRPr>
          </a:p>
        </p:txBody>
      </p:sp>
      <p:sp>
        <p:nvSpPr>
          <p:cNvPr id="9" name="Pfeil: nach links 8">
            <a:hlinkClick r:id="rId4" action="ppaction://hlinksldjump"/>
            <a:extLst>
              <a:ext uri="{FF2B5EF4-FFF2-40B4-BE49-F238E27FC236}">
                <a16:creationId xmlns:a16="http://schemas.microsoft.com/office/drawing/2014/main" id="{3CF1D3A9-D899-4610-9CC4-D96E61169E61}"/>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313085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12</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a:t>
            </a:r>
            <a:r>
              <a:rPr lang="de-DE" sz="1400" dirty="0" err="1">
                <a:solidFill>
                  <a:srgbClr val="00619E"/>
                </a:solidFill>
                <a:latin typeface="Lucida Sans Unicode" panose="020B0602030504020204" pitchFamily="34" charset="0"/>
                <a:cs typeface="Lucida Sans Unicode" panose="020B0602030504020204" pitchFamily="34" charset="0"/>
              </a:rPr>
              <a:t>work</a:t>
            </a:r>
            <a:r>
              <a:rPr lang="de-DE" sz="1400" dirty="0">
                <a:solidFill>
                  <a:srgbClr val="00619E"/>
                </a:solidFill>
                <a:latin typeface="Lucida Sans Unicode" panose="020B0602030504020204" pitchFamily="34" charset="0"/>
                <a:cs typeface="Lucida Sans Unicode" panose="020B0602030504020204" pitchFamily="34" charset="0"/>
              </a:rPr>
              <a:t> </a:t>
            </a:r>
            <a:r>
              <a:rPr lang="de-DE" sz="1400" dirty="0" err="1">
                <a:solidFill>
                  <a:srgbClr val="00619E"/>
                </a:solidFill>
                <a:latin typeface="Lucida Sans Unicode" panose="020B0602030504020204" pitchFamily="34" charset="0"/>
                <a:cs typeface="Lucida Sans Unicode" panose="020B0602030504020204" pitchFamily="34" charset="0"/>
              </a:rPr>
              <a:t>life</a:t>
            </a:r>
            <a:r>
              <a:rPr lang="de-DE" sz="1400" dirty="0">
                <a:solidFill>
                  <a:srgbClr val="00619E"/>
                </a:solidFill>
                <a:latin typeface="Lucida Sans Unicode" panose="020B0602030504020204" pitchFamily="34" charset="0"/>
                <a:cs typeface="Lucida Sans Unicode" panose="020B0602030504020204" pitchFamily="34" charset="0"/>
              </a:rPr>
              <a:t> </a:t>
            </a:r>
            <a:r>
              <a:rPr lang="de-DE" sz="1400" dirty="0" err="1">
                <a:solidFill>
                  <a:srgbClr val="00619E"/>
                </a:solidFill>
                <a:latin typeface="Lucida Sans Unicode" panose="020B0602030504020204" pitchFamily="34" charset="0"/>
                <a:cs typeface="Lucida Sans Unicode" panose="020B0602030504020204" pitchFamily="34" charset="0"/>
              </a:rPr>
              <a:t>balance</a:t>
            </a:r>
            <a:r>
              <a:rPr lang="de-DE" sz="1400" dirty="0">
                <a:solidFill>
                  <a:srgbClr val="00619E"/>
                </a:solidFill>
                <a:latin typeface="Lucida Sans Unicode" panose="020B0602030504020204" pitchFamily="34" charset="0"/>
                <a:cs typeface="Lucida Sans Unicode" panose="020B0602030504020204" pitchFamily="34" charset="0"/>
              </a:rPr>
              <a:t>“ / Beruf und Familie</a:t>
            </a:r>
          </a:p>
        </p:txBody>
      </p:sp>
      <p:sp>
        <p:nvSpPr>
          <p:cNvPr id="6" name="Textfeld 5"/>
          <p:cNvSpPr txBox="1"/>
          <p:nvPr/>
        </p:nvSpPr>
        <p:spPr>
          <a:xfrm>
            <a:off x="975579" y="1783503"/>
            <a:ext cx="7192841" cy="3046988"/>
          </a:xfrm>
          <a:prstGeom prst="rect">
            <a:avLst/>
          </a:prstGeom>
          <a:noFill/>
        </p:spPr>
        <p:txBody>
          <a:bodyPr wrap="square" rtlCol="0">
            <a:spAutoFit/>
          </a:bodyPr>
          <a:lstStyle/>
          <a:p>
            <a:pPr algn="just"/>
            <a:r>
              <a:rPr lang="de-DE" sz="1200" b="1" dirty="0">
                <a:latin typeface="Lucida Sans Unicode" panose="020B0602030504020204" pitchFamily="34" charset="0"/>
                <a:cs typeface="Lucida Sans Unicode" panose="020B0602030504020204" pitchFamily="34" charset="0"/>
              </a:rPr>
              <a:t>Aktualisierung der Dienstvereinbarung zur Mobilarbeit</a:t>
            </a:r>
          </a:p>
          <a:p>
            <a:pPr algn="just"/>
            <a:r>
              <a:rPr lang="de-DE" sz="1200" dirty="0">
                <a:latin typeface="Lucida Sans Unicode" panose="020B0602030504020204" pitchFamily="34" charset="0"/>
                <a:cs typeface="Lucida Sans Unicode" panose="020B0602030504020204" pitchFamily="34" charset="0"/>
              </a:rPr>
              <a:t>Moderne Technologien eröffnen auch dem Jobcenter SBK zunehmend Möglichkeiten, um durch flexibles und ortsunabhängiges Arbeiten die Bedarfe seiner Kund*innen mit den Interessen seiner Beschäftigten besser in Einklang zu bringen. </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Vorteile für das Jobcenter SBK:</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Leistungsfähigkeit wird durch eine größere Zeit- und Ortsflexibilität unterstützt</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Vereinbarkeit von Beruf und Familie, Pflege bzw. Privatleben werden gefördert</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Teilhabe von Schwerbehinderten am Arbeitsleben wird verbessert</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die Bindung der Mitarbeiter*innen sowie Attraktivität als Arbeitgeber wird gestärkt.</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Unter den Rahmenbedingungen dieser Dienstvereinbarung steht daher allen Mitarbeiter*innen die Möglichkeit des mobilen Arbeitens offen.</a:t>
            </a:r>
          </a:p>
          <a:p>
            <a:pPr algn="just"/>
            <a:endParaRPr lang="de-DE" sz="1200" dirty="0">
              <a:latin typeface="Lucida Sans Unicode" panose="020B0602030504020204" pitchFamily="34" charset="0"/>
              <a:cs typeface="Lucida Sans Unicode" panose="020B0602030504020204" pitchFamily="34" charset="0"/>
            </a:endParaRPr>
          </a:p>
          <a:p>
            <a:pPr marL="628650" lvl="1" indent="-171450" algn="just">
              <a:buFont typeface="Courier New" panose="02070309020205020404" pitchFamily="49" charset="0"/>
              <a:buChar char="o"/>
            </a:pPr>
            <a:endParaRPr lang="de-DE" sz="1200" dirty="0">
              <a:latin typeface="Lucida Sans Unicode" panose="020B0602030504020204" pitchFamily="34" charset="0"/>
              <a:cs typeface="Lucida Sans Unicode" panose="020B0602030504020204" pitchFamily="34" charset="0"/>
            </a:endParaRPr>
          </a:p>
        </p:txBody>
      </p:sp>
      <p:sp>
        <p:nvSpPr>
          <p:cNvPr id="9" name="Pfeil: nach links 8">
            <a:hlinkClick r:id="rId4" action="ppaction://hlinksldjump"/>
            <a:extLst>
              <a:ext uri="{FF2B5EF4-FFF2-40B4-BE49-F238E27FC236}">
                <a16:creationId xmlns:a16="http://schemas.microsoft.com/office/drawing/2014/main" id="{A6343E9C-CA5D-4933-B850-8DF6D6C820EC}"/>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328905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13</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a:t>
            </a:r>
            <a:r>
              <a:rPr lang="de-DE" sz="1400" dirty="0" err="1">
                <a:solidFill>
                  <a:srgbClr val="00619E"/>
                </a:solidFill>
                <a:latin typeface="Lucida Sans Unicode" panose="020B0602030504020204" pitchFamily="34" charset="0"/>
                <a:cs typeface="Lucida Sans Unicode" panose="020B0602030504020204" pitchFamily="34" charset="0"/>
              </a:rPr>
              <a:t>work</a:t>
            </a:r>
            <a:r>
              <a:rPr lang="de-DE" sz="1400" dirty="0">
                <a:solidFill>
                  <a:srgbClr val="00619E"/>
                </a:solidFill>
                <a:latin typeface="Lucida Sans Unicode" panose="020B0602030504020204" pitchFamily="34" charset="0"/>
                <a:cs typeface="Lucida Sans Unicode" panose="020B0602030504020204" pitchFamily="34" charset="0"/>
              </a:rPr>
              <a:t> </a:t>
            </a:r>
            <a:r>
              <a:rPr lang="de-DE" sz="1400" dirty="0" err="1">
                <a:solidFill>
                  <a:srgbClr val="00619E"/>
                </a:solidFill>
                <a:latin typeface="Lucida Sans Unicode" panose="020B0602030504020204" pitchFamily="34" charset="0"/>
                <a:cs typeface="Lucida Sans Unicode" panose="020B0602030504020204" pitchFamily="34" charset="0"/>
              </a:rPr>
              <a:t>life</a:t>
            </a:r>
            <a:r>
              <a:rPr lang="de-DE" sz="1400" dirty="0">
                <a:solidFill>
                  <a:srgbClr val="00619E"/>
                </a:solidFill>
                <a:latin typeface="Lucida Sans Unicode" panose="020B0602030504020204" pitchFamily="34" charset="0"/>
                <a:cs typeface="Lucida Sans Unicode" panose="020B0602030504020204" pitchFamily="34" charset="0"/>
              </a:rPr>
              <a:t> </a:t>
            </a:r>
            <a:r>
              <a:rPr lang="de-DE" sz="1400" dirty="0" err="1">
                <a:solidFill>
                  <a:srgbClr val="00619E"/>
                </a:solidFill>
                <a:latin typeface="Lucida Sans Unicode" panose="020B0602030504020204" pitchFamily="34" charset="0"/>
                <a:cs typeface="Lucida Sans Unicode" panose="020B0602030504020204" pitchFamily="34" charset="0"/>
              </a:rPr>
              <a:t>balance</a:t>
            </a:r>
            <a:r>
              <a:rPr lang="de-DE" sz="1400" dirty="0">
                <a:solidFill>
                  <a:srgbClr val="00619E"/>
                </a:solidFill>
                <a:latin typeface="Lucida Sans Unicode" panose="020B0602030504020204" pitchFamily="34" charset="0"/>
                <a:cs typeface="Lucida Sans Unicode" panose="020B0602030504020204" pitchFamily="34" charset="0"/>
              </a:rPr>
              <a:t>“ / Beruf und Familie</a:t>
            </a:r>
          </a:p>
        </p:txBody>
      </p:sp>
      <p:sp>
        <p:nvSpPr>
          <p:cNvPr id="6" name="Textfeld 5"/>
          <p:cNvSpPr txBox="1"/>
          <p:nvPr/>
        </p:nvSpPr>
        <p:spPr>
          <a:xfrm>
            <a:off x="975579" y="1783503"/>
            <a:ext cx="7192841" cy="2492990"/>
          </a:xfrm>
          <a:prstGeom prst="rect">
            <a:avLst/>
          </a:prstGeom>
          <a:noFill/>
        </p:spPr>
        <p:txBody>
          <a:bodyPr wrap="square" rtlCol="0">
            <a:spAutoFit/>
          </a:bodyPr>
          <a:lstStyle/>
          <a:p>
            <a:pPr algn="just"/>
            <a:r>
              <a:rPr lang="de-DE" sz="1200" b="1" dirty="0">
                <a:latin typeface="Lucida Sans Unicode" panose="020B0602030504020204" pitchFamily="34" charset="0"/>
                <a:cs typeface="Lucida Sans Unicode" panose="020B0602030504020204" pitchFamily="34" charset="0"/>
              </a:rPr>
              <a:t>Audit „</a:t>
            </a:r>
            <a:r>
              <a:rPr lang="de-DE" sz="1200" b="1" dirty="0" err="1">
                <a:latin typeface="Lucida Sans Unicode" panose="020B0602030504020204" pitchFamily="34" charset="0"/>
                <a:cs typeface="Lucida Sans Unicode" panose="020B0602030504020204" pitchFamily="34" charset="0"/>
              </a:rPr>
              <a:t>berufundfamilie</a:t>
            </a:r>
            <a:r>
              <a:rPr lang="de-DE" sz="1200" b="1" dirty="0">
                <a:latin typeface="Lucida Sans Unicode" panose="020B0602030504020204" pitchFamily="34" charset="0"/>
                <a:cs typeface="Lucida Sans Unicode" panose="020B0602030504020204" pitchFamily="34" charset="0"/>
              </a:rPr>
              <a:t>“</a:t>
            </a:r>
          </a:p>
          <a:p>
            <a:pPr algn="just"/>
            <a:r>
              <a:rPr lang="de-DE" sz="1200" dirty="0">
                <a:latin typeface="Lucida Sans Unicode" panose="020B0602030504020204" pitchFamily="34" charset="0"/>
                <a:cs typeface="Lucida Sans Unicode" panose="020B0602030504020204" pitchFamily="34" charset="0"/>
              </a:rPr>
              <a:t>Seit dem 15.03.2022 tragen wir als Jobcenter SBK das Zertifikat von </a:t>
            </a:r>
            <a:r>
              <a:rPr lang="de-DE" sz="1200" dirty="0" err="1">
                <a:latin typeface="Lucida Sans Unicode" panose="020B0602030504020204" pitchFamily="34" charset="0"/>
                <a:cs typeface="Lucida Sans Unicode" panose="020B0602030504020204" pitchFamily="34" charset="0"/>
              </a:rPr>
              <a:t>berufundfamilie</a:t>
            </a:r>
            <a:r>
              <a:rPr lang="de-DE" sz="1200" dirty="0">
                <a:latin typeface="Lucida Sans Unicode" panose="020B0602030504020204" pitchFamily="34" charset="0"/>
                <a:cs typeface="Lucida Sans Unicode" panose="020B0602030504020204" pitchFamily="34" charset="0"/>
              </a:rPr>
              <a:t> und befinden uns in der Auditierung. Zu Beginn wurden unsere Angebote zu Vereinbarkeit von Beruf und Familie begutachtet und weiterführende Ziele einer familienbewussten Personalpolitik definiert. Die daraus resultierenden Maßnahmen werden laufendend nachgehalten und umgesetzt.</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Ziele der Auditierung:</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Steigerung der Arbeitgeberattraktivität, um langfristig qualifizierte Fach- und Führungskräfte zu gewinnen</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Beschäftigte in unterschiedlichen Lebensphasen langfristig an das Jobcenter SBK zu binden</a:t>
            </a:r>
          </a:p>
          <a:p>
            <a:pPr marL="628650" lvl="1" indent="-171450" algn="just">
              <a:buFont typeface="Courier New" panose="02070309020205020404" pitchFamily="49" charset="0"/>
              <a:buChar char="o"/>
            </a:pPr>
            <a:endParaRPr lang="de-DE" sz="1200" dirty="0">
              <a:latin typeface="Lucida Sans Unicode" panose="020B0602030504020204" pitchFamily="34" charset="0"/>
              <a:cs typeface="Lucida Sans Unicode" panose="020B0602030504020204" pitchFamily="34" charset="0"/>
            </a:endParaRPr>
          </a:p>
        </p:txBody>
      </p:sp>
      <p:sp>
        <p:nvSpPr>
          <p:cNvPr id="9" name="Pfeil: nach links 8">
            <a:hlinkClick r:id="rId4" action="ppaction://hlinksldjump"/>
            <a:extLst>
              <a:ext uri="{FF2B5EF4-FFF2-40B4-BE49-F238E27FC236}">
                <a16:creationId xmlns:a16="http://schemas.microsoft.com/office/drawing/2014/main" id="{A6343E9C-CA5D-4933-B850-8DF6D6C820EC}"/>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165703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14</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7105651" cy="738664"/>
          </a:xfrm>
          <a:prstGeom prst="rect">
            <a:avLst/>
          </a:prstGeom>
          <a:noFill/>
        </p:spPr>
        <p:txBody>
          <a:bodyPr wrap="square" rtlCol="0">
            <a:spAutoFit/>
          </a:bodyPr>
          <a:lstStyle/>
          <a:p>
            <a:pPr algn="just"/>
            <a:r>
              <a:rPr lang="de-DE" sz="1400" dirty="0">
                <a:solidFill>
                  <a:srgbClr val="00619E"/>
                </a:solidFill>
                <a:latin typeface="Lucida Sans Unicode" panose="020B0602030504020204" pitchFamily="34" charset="0"/>
                <a:cs typeface="Lucida Sans Unicode" panose="020B0602030504020204" pitchFamily="34" charset="0"/>
              </a:rPr>
              <a:t>Moderner Eingangsbereich • Kundentheke • Kundensteuerung • Online-Terminierung • keine Wartezeit</a:t>
            </a:r>
          </a:p>
          <a:p>
            <a:endParaRPr lang="de-DE" sz="1400" dirty="0">
              <a:solidFill>
                <a:srgbClr val="00619E"/>
              </a:solidFill>
              <a:latin typeface="Lucida Sans Unicode" panose="020B0602030504020204" pitchFamily="34" charset="0"/>
              <a:cs typeface="Lucida Sans Unicode" panose="020B0602030504020204" pitchFamily="34" charset="0"/>
            </a:endParaRPr>
          </a:p>
        </p:txBody>
      </p:sp>
      <p:sp>
        <p:nvSpPr>
          <p:cNvPr id="6" name="Textfeld 5"/>
          <p:cNvSpPr txBox="1"/>
          <p:nvPr/>
        </p:nvSpPr>
        <p:spPr>
          <a:xfrm>
            <a:off x="1019175" y="1876425"/>
            <a:ext cx="7192841" cy="3231654"/>
          </a:xfrm>
          <a:prstGeom prst="rect">
            <a:avLst/>
          </a:prstGeom>
          <a:noFill/>
        </p:spPr>
        <p:txBody>
          <a:bodyPr wrap="square" rtlCol="0">
            <a:spAutoFit/>
          </a:bodyPr>
          <a:lstStyle/>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Unser Anspruch, ein moderner Dienstleister für die uns anvertrauten Menschen im Landkreis zu sein heißt für uns, die Organisation kontinuierlich weiter zu entwickeln und unter Berücksichtigung der Rahmenbedingungen an den sich verändernden Bedürfnissen der Kundinnen und Kunden auszurichten. </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Für das Jahr 2023 haben wir uns als Ziel gesetzt, die Kundensteuerung mit Hilfe digitaler Angebote (z.B. der Online-Terminierung / des Antrags-Trackings) so zu optimieren, dass Kundinnen und Kunden ohne Wartezeit ihre Kurzanliegen in unserem Haus klären können.</a:t>
            </a:r>
            <a:br>
              <a:rPr lang="de-DE" sz="1200" dirty="0">
                <a:latin typeface="Lucida Sans Unicode" panose="020B0602030504020204" pitchFamily="34" charset="0"/>
                <a:cs typeface="Lucida Sans Unicode" panose="020B0602030504020204" pitchFamily="34" charset="0"/>
              </a:rPr>
            </a:br>
            <a:br>
              <a:rPr lang="de-DE" sz="1200" dirty="0">
                <a:latin typeface="Lucida Sans Unicode" panose="020B0602030504020204" pitchFamily="34" charset="0"/>
                <a:cs typeface="Lucida Sans Unicode" panose="020B0602030504020204" pitchFamily="34" charset="0"/>
              </a:rPr>
            </a:br>
            <a:r>
              <a:rPr lang="de-DE" sz="1200" dirty="0">
                <a:latin typeface="Lucida Sans Unicode" panose="020B0602030504020204" pitchFamily="34" charset="0"/>
                <a:cs typeface="Lucida Sans Unicode" panose="020B0602030504020204" pitchFamily="34" charset="0"/>
              </a:rPr>
              <a:t>Als weiteres Ziel möchten wir uns auch in der Außenwirkung neu definieren und als moderner Dienstleister wahrgenommen werden. Im Kalenderjahr 2022 wurde bereits hierfür eine Empfangstheke durch eine Schreinerei angefertigt. Weiterhin planen wir: </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	Modernisierung unseres Wartebereichs </a:t>
            </a:r>
          </a:p>
          <a:p>
            <a:pPr algn="just"/>
            <a:r>
              <a:rPr lang="de-DE" sz="1200" dirty="0">
                <a:latin typeface="Lucida Sans Unicode" panose="020B0602030504020204" pitchFamily="34" charset="0"/>
                <a:cs typeface="Lucida Sans Unicode" panose="020B0602030504020204" pitchFamily="34" charset="0"/>
              </a:rPr>
              <a:t>	</a:t>
            </a:r>
            <a:br>
              <a:rPr lang="de-DE" sz="1200" dirty="0">
                <a:latin typeface="Lucida Sans Unicode" panose="020B0602030504020204" pitchFamily="34" charset="0"/>
                <a:cs typeface="Lucida Sans Unicode" panose="020B0602030504020204" pitchFamily="34" charset="0"/>
              </a:rPr>
            </a:br>
            <a:r>
              <a:rPr lang="de-DE" sz="1200" dirty="0">
                <a:latin typeface="Lucida Sans Unicode" panose="020B0602030504020204" pitchFamily="34" charset="0"/>
                <a:cs typeface="Lucida Sans Unicode" panose="020B0602030504020204" pitchFamily="34" charset="0"/>
              </a:rPr>
              <a:t>	Modernisierung des Kundenportals</a:t>
            </a:r>
          </a:p>
        </p:txBody>
      </p:sp>
      <p:sp>
        <p:nvSpPr>
          <p:cNvPr id="9" name="Pfeil: nach rechts 8">
            <a:extLst>
              <a:ext uri="{FF2B5EF4-FFF2-40B4-BE49-F238E27FC236}">
                <a16:creationId xmlns:a16="http://schemas.microsoft.com/office/drawing/2014/main" id="{11C079AA-4B2A-4DDE-BA28-9594EF44E7E5}"/>
              </a:ext>
            </a:extLst>
          </p:cNvPr>
          <p:cNvSpPr/>
          <p:nvPr/>
        </p:nvSpPr>
        <p:spPr>
          <a:xfrm>
            <a:off x="1291158" y="4865186"/>
            <a:ext cx="225287" cy="92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1C4AAA2A-D71F-4532-BD91-BC2B9A25909B}"/>
              </a:ext>
            </a:extLst>
          </p:cNvPr>
          <p:cNvSpPr/>
          <p:nvPr/>
        </p:nvSpPr>
        <p:spPr>
          <a:xfrm>
            <a:off x="1289655" y="4510604"/>
            <a:ext cx="225287" cy="92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links 10">
            <a:hlinkClick r:id="rId4" action="ppaction://hlinksldjump"/>
            <a:extLst>
              <a:ext uri="{FF2B5EF4-FFF2-40B4-BE49-F238E27FC236}">
                <a16:creationId xmlns:a16="http://schemas.microsoft.com/office/drawing/2014/main" id="{8819289E-D0B4-4D56-979F-2D7AC2B6B1D7}"/>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194315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15</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Sozialraumorientierung</a:t>
            </a:r>
          </a:p>
        </p:txBody>
      </p:sp>
      <p:sp>
        <p:nvSpPr>
          <p:cNvPr id="6" name="Textfeld 5"/>
          <p:cNvSpPr txBox="1"/>
          <p:nvPr/>
        </p:nvSpPr>
        <p:spPr>
          <a:xfrm>
            <a:off x="1019175" y="1876425"/>
            <a:ext cx="7192841" cy="2677656"/>
          </a:xfrm>
          <a:prstGeom prst="rect">
            <a:avLst/>
          </a:prstGeom>
          <a:noFill/>
        </p:spPr>
        <p:txBody>
          <a:bodyPr wrap="square" rtlCol="0">
            <a:spAutoFit/>
          </a:bodyPr>
          <a:lstStyle/>
          <a:p>
            <a:pPr algn="just"/>
            <a:r>
              <a:rPr lang="de-DE" sz="1200" dirty="0">
                <a:latin typeface="Lucida Sans Unicode" panose="020B0602030504020204" pitchFamily="34" charset="0"/>
                <a:cs typeface="Lucida Sans Unicode" panose="020B0602030504020204" pitchFamily="34" charset="0"/>
              </a:rPr>
              <a:t>Seit Jahren sind zunehmende Probleme bei der Erbringung und Gewährleistung von Ansprüchen und Leistungen der sozialen Sicherung zu beobachten. Eine permanente Ausweitung gesetzlicher Ansprüche, überkomplexe sozialgesetzliche Regelungen, ein umfassender Fachkräftemangel auf allen Ebenen, ständig steigende Sozialausgaben und eine zunehmende gesellschaftliche Ungleichheit sind Indikatoren für diese dramatische Entwicklung. Mit der Sozialraumorientierung bietet sich hier ein konkreter Lösungsansatz an. </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Sozialraumorientierung bedeutet, dass die Soziale Sicherung wieder näher bei den Menschen und in ihrem direkten Wohnumfeld, also dem Sozialraum, dem Quartier, der Nachbarschaft, organisiert werden soll. Das Jobcenter Schwarzwald-Baar-Kreis ist sowohl im Integrations- als auch im Leistungsbereich in die Sozialräume Nord-Ost, Nord-West, Süd und VS-Villingen aufgeteilt. Mit der Außenstelle in Donaueschingen und dem Büro im Rathaus in St. Georgen ist das Jobcenter bereits in zwei Sozialräumen präsent. </a:t>
            </a:r>
          </a:p>
          <a:p>
            <a:pPr algn="just"/>
            <a:endParaRPr lang="de-DE" sz="1200" dirty="0">
              <a:latin typeface="Lucida Sans Unicode" panose="020B0602030504020204" pitchFamily="34" charset="0"/>
              <a:cs typeface="Lucida Sans Unicode" panose="020B0602030504020204" pitchFamily="34" charset="0"/>
            </a:endParaRPr>
          </a:p>
        </p:txBody>
      </p:sp>
      <p:sp>
        <p:nvSpPr>
          <p:cNvPr id="9" name="Pfeil: nach links 8">
            <a:hlinkClick r:id="rId4" action="ppaction://hlinksldjump"/>
            <a:extLst>
              <a:ext uri="{FF2B5EF4-FFF2-40B4-BE49-F238E27FC236}">
                <a16:creationId xmlns:a16="http://schemas.microsoft.com/office/drawing/2014/main" id="{92C6EA61-1C7A-49BB-A2F8-90CE1569B1C9}"/>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43861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16</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Sozialraumorientierung</a:t>
            </a:r>
          </a:p>
        </p:txBody>
      </p:sp>
      <p:sp>
        <p:nvSpPr>
          <p:cNvPr id="6" name="Textfeld 5"/>
          <p:cNvSpPr txBox="1"/>
          <p:nvPr/>
        </p:nvSpPr>
        <p:spPr>
          <a:xfrm>
            <a:off x="1019175" y="1876425"/>
            <a:ext cx="7192841" cy="2308324"/>
          </a:xfrm>
          <a:prstGeom prst="rect">
            <a:avLst/>
          </a:prstGeom>
          <a:noFill/>
        </p:spPr>
        <p:txBody>
          <a:bodyPr wrap="square" rtlCol="0">
            <a:spAutoFit/>
          </a:bodyPr>
          <a:lstStyle/>
          <a:p>
            <a:pPr algn="just"/>
            <a:r>
              <a:rPr lang="de-DE" sz="1200" dirty="0">
                <a:latin typeface="Lucida Sans Unicode" panose="020B0602030504020204" pitchFamily="34" charset="0"/>
                <a:cs typeface="Lucida Sans Unicode" panose="020B0602030504020204" pitchFamily="34" charset="0"/>
              </a:rPr>
              <a:t>Der Landkreis hat im Jahre 2020 zur ämterübergreifenden Umsetzung und Weiterentwicklung der Sozialraumorientierung eine sogenannte „Spurgruppe“ eingerichtet und mit Arbeitsaufträgen beauftragt. Mitglieder dieser Arbeitsgruppe sind Vertreterinnen und Vertreter der Ämter und Sachgebiete im Sozialdezernat, die Moderatoren und seit 2022 die Sozialraumplanerin der Stadt Villingen-Schwenningen. Das Jobcenter Schwarzwald-Baar-Kreis ist hierbei mit zwei Mitarbeitern vertreten. </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b="1" dirty="0">
                <a:latin typeface="Lucida Sans Unicode" panose="020B0602030504020204" pitchFamily="34" charset="0"/>
                <a:cs typeface="Lucida Sans Unicode" panose="020B0602030504020204" pitchFamily="34" charset="0"/>
              </a:rPr>
              <a:t>Aktuelle Projekte der Spurgruppe:</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Allgemeiner sozialräumlicher Beratungs- und Sozialdienst „Roter Löwen“ in St. Georgen </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Zusammenarbeit mit dem Sozialraum Donaueschingen/Bad Dürrheim und gemeinsame Netzwerke von Stadt und Landkreis</a:t>
            </a:r>
          </a:p>
          <a:p>
            <a:pPr marL="628650" lvl="1" indent="-171450" algn="just">
              <a:buFont typeface="Courier New" panose="02070309020205020404" pitchFamily="49" charset="0"/>
              <a:buChar char="o"/>
            </a:pPr>
            <a:endParaRPr lang="de-DE" sz="1200" dirty="0">
              <a:latin typeface="Lucida Sans Unicode" panose="020B0602030504020204" pitchFamily="34" charset="0"/>
              <a:cs typeface="Lucida Sans Unicode" panose="020B0602030504020204" pitchFamily="34" charset="0"/>
            </a:endParaRPr>
          </a:p>
        </p:txBody>
      </p:sp>
      <p:sp>
        <p:nvSpPr>
          <p:cNvPr id="9" name="Pfeil: nach links 8">
            <a:hlinkClick r:id="rId4" action="ppaction://hlinksldjump"/>
            <a:extLst>
              <a:ext uri="{FF2B5EF4-FFF2-40B4-BE49-F238E27FC236}">
                <a16:creationId xmlns:a16="http://schemas.microsoft.com/office/drawing/2014/main" id="{63CF500B-F179-4260-8852-F709357ED352}"/>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111667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17</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5" y="1405896"/>
            <a:ext cx="2148345" cy="307777"/>
          </a:xfrm>
          <a:prstGeom prst="rect">
            <a:avLst/>
          </a:prstGeom>
          <a:noFill/>
        </p:spPr>
        <p:txBody>
          <a:bodyPr wrap="non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Optimierung Unterhalt</a:t>
            </a:r>
          </a:p>
        </p:txBody>
      </p:sp>
      <p:sp>
        <p:nvSpPr>
          <p:cNvPr id="6" name="Textfeld 5"/>
          <p:cNvSpPr txBox="1"/>
          <p:nvPr/>
        </p:nvSpPr>
        <p:spPr>
          <a:xfrm>
            <a:off x="1125855" y="1900900"/>
            <a:ext cx="7372350" cy="276999"/>
          </a:xfrm>
          <a:prstGeom prst="rect">
            <a:avLst/>
          </a:prstGeom>
          <a:noFill/>
        </p:spPr>
        <p:txBody>
          <a:bodyPr wrap="square" rtlCol="0">
            <a:spAutoFit/>
          </a:bodyPr>
          <a:lstStyle/>
          <a:p>
            <a:r>
              <a:rPr lang="de-DE" sz="1200" dirty="0">
                <a:latin typeface="Lucida Sans Unicode" panose="020B0602030504020204" pitchFamily="34" charset="0"/>
                <a:cs typeface="Lucida Sans Unicode" panose="020B0602030504020204" pitchFamily="34" charset="0"/>
              </a:rPr>
              <a:t>Text…</a:t>
            </a:r>
          </a:p>
        </p:txBody>
      </p:sp>
      <p:sp>
        <p:nvSpPr>
          <p:cNvPr id="3" name="Rechteck: abgerundete Ecken 2">
            <a:extLst>
              <a:ext uri="{FF2B5EF4-FFF2-40B4-BE49-F238E27FC236}">
                <a16:creationId xmlns:a16="http://schemas.microsoft.com/office/drawing/2014/main" id="{6BEE8602-8EC4-4AD3-8A3C-BB1261F3929C}"/>
              </a:ext>
            </a:extLst>
          </p:cNvPr>
          <p:cNvSpPr/>
          <p:nvPr/>
        </p:nvSpPr>
        <p:spPr>
          <a:xfrm>
            <a:off x="788262" y="1810471"/>
            <a:ext cx="7567476" cy="4424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Aufbau Team Unterhalt</a:t>
            </a:r>
          </a:p>
        </p:txBody>
      </p:sp>
      <p:sp>
        <p:nvSpPr>
          <p:cNvPr id="8" name="Rechteck: abgerundete Ecken 7">
            <a:extLst>
              <a:ext uri="{FF2B5EF4-FFF2-40B4-BE49-F238E27FC236}">
                <a16:creationId xmlns:a16="http://schemas.microsoft.com/office/drawing/2014/main" id="{C2CA5D0D-2897-4EB9-88C3-118C6DB88105}"/>
              </a:ext>
            </a:extLst>
          </p:cNvPr>
          <p:cNvSpPr/>
          <p:nvPr/>
        </p:nvSpPr>
        <p:spPr>
          <a:xfrm>
            <a:off x="3387634" y="2323260"/>
            <a:ext cx="2368732" cy="624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1,85 VZ Sachbearbeiterinnen</a:t>
            </a:r>
          </a:p>
        </p:txBody>
      </p:sp>
      <p:sp>
        <p:nvSpPr>
          <p:cNvPr id="11" name="Rechteck: abgerundete Ecken 10">
            <a:extLst>
              <a:ext uri="{FF2B5EF4-FFF2-40B4-BE49-F238E27FC236}">
                <a16:creationId xmlns:a16="http://schemas.microsoft.com/office/drawing/2014/main" id="{87561835-513A-4528-B16B-48E82D056025}"/>
              </a:ext>
            </a:extLst>
          </p:cNvPr>
          <p:cNvSpPr/>
          <p:nvPr/>
        </p:nvSpPr>
        <p:spPr>
          <a:xfrm>
            <a:off x="460549" y="4012644"/>
            <a:ext cx="1440000" cy="999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Zahlungs-aufforderung an Unterhaltspflichtige</a:t>
            </a:r>
          </a:p>
        </p:txBody>
      </p:sp>
      <p:sp>
        <p:nvSpPr>
          <p:cNvPr id="15" name="Rechteck: abgerundete Ecken 14">
            <a:extLst>
              <a:ext uri="{FF2B5EF4-FFF2-40B4-BE49-F238E27FC236}">
                <a16:creationId xmlns:a16="http://schemas.microsoft.com/office/drawing/2014/main" id="{8FC4D376-49C6-48D2-A853-CDA6E286106D}"/>
              </a:ext>
            </a:extLst>
          </p:cNvPr>
          <p:cNvSpPr/>
          <p:nvPr/>
        </p:nvSpPr>
        <p:spPr>
          <a:xfrm>
            <a:off x="3362857" y="5299215"/>
            <a:ext cx="1180800" cy="36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UHV</a:t>
            </a:r>
            <a:r>
              <a:rPr lang="de-DE" sz="1200" dirty="0">
                <a:latin typeface="Lucida Sans Unicode" panose="020B0602030504020204" pitchFamily="34" charset="0"/>
                <a:cs typeface="Lucida Sans Unicode" panose="020B0602030504020204" pitchFamily="34" charset="0"/>
              </a:rPr>
              <a:t> </a:t>
            </a:r>
            <a:r>
              <a:rPr lang="de-DE" sz="1200" dirty="0">
                <a:solidFill>
                  <a:schemeClr val="tx1"/>
                </a:solidFill>
                <a:latin typeface="Lucida Sans Unicode" panose="020B0602030504020204" pitchFamily="34" charset="0"/>
                <a:cs typeface="Lucida Sans Unicode" panose="020B0602030504020204" pitchFamily="34" charset="0"/>
              </a:rPr>
              <a:t>Kasse</a:t>
            </a:r>
          </a:p>
        </p:txBody>
      </p:sp>
      <p:sp>
        <p:nvSpPr>
          <p:cNvPr id="16" name="Rechteck: abgerundete Ecken 15">
            <a:extLst>
              <a:ext uri="{FF2B5EF4-FFF2-40B4-BE49-F238E27FC236}">
                <a16:creationId xmlns:a16="http://schemas.microsoft.com/office/drawing/2014/main" id="{F68F2A87-EEA8-4883-97C8-C4F809DA3164}"/>
              </a:ext>
            </a:extLst>
          </p:cNvPr>
          <p:cNvSpPr/>
          <p:nvPr/>
        </p:nvSpPr>
        <p:spPr>
          <a:xfrm>
            <a:off x="4600788" y="5298769"/>
            <a:ext cx="1180800" cy="36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Beistand</a:t>
            </a:r>
          </a:p>
        </p:txBody>
      </p:sp>
      <p:sp>
        <p:nvSpPr>
          <p:cNvPr id="19" name="Rechteck: abgerundete Ecken 18">
            <a:extLst>
              <a:ext uri="{FF2B5EF4-FFF2-40B4-BE49-F238E27FC236}">
                <a16:creationId xmlns:a16="http://schemas.microsoft.com/office/drawing/2014/main" id="{29FAAFB4-8ADB-4921-B897-47E0C1A67CF6}"/>
              </a:ext>
            </a:extLst>
          </p:cNvPr>
          <p:cNvSpPr/>
          <p:nvPr/>
        </p:nvSpPr>
        <p:spPr>
          <a:xfrm>
            <a:off x="1900550" y="5307256"/>
            <a:ext cx="1430328" cy="36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Rechtsanwälte</a:t>
            </a:r>
          </a:p>
        </p:txBody>
      </p:sp>
      <p:sp>
        <p:nvSpPr>
          <p:cNvPr id="20" name="Rechteck: abgerundete Ecken 19">
            <a:extLst>
              <a:ext uri="{FF2B5EF4-FFF2-40B4-BE49-F238E27FC236}">
                <a16:creationId xmlns:a16="http://schemas.microsoft.com/office/drawing/2014/main" id="{8024281B-6E79-42E4-BDFE-6BED183AE67C}"/>
              </a:ext>
            </a:extLst>
          </p:cNvPr>
          <p:cNvSpPr/>
          <p:nvPr/>
        </p:nvSpPr>
        <p:spPr>
          <a:xfrm>
            <a:off x="5820385" y="5301261"/>
            <a:ext cx="1180800" cy="36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Arbeitgeber</a:t>
            </a:r>
          </a:p>
        </p:txBody>
      </p:sp>
      <p:cxnSp>
        <p:nvCxnSpPr>
          <p:cNvPr id="22" name="Gerade Verbindung mit Pfeil 21">
            <a:extLst>
              <a:ext uri="{FF2B5EF4-FFF2-40B4-BE49-F238E27FC236}">
                <a16:creationId xmlns:a16="http://schemas.microsoft.com/office/drawing/2014/main" id="{DCA688A3-02FD-4856-8409-3A047A37A080}"/>
              </a:ext>
            </a:extLst>
          </p:cNvPr>
          <p:cNvCxnSpPr>
            <a:cxnSpLocks/>
            <a:endCxn id="11" idx="0"/>
          </p:cNvCxnSpPr>
          <p:nvPr/>
        </p:nvCxnSpPr>
        <p:spPr>
          <a:xfrm flipH="1">
            <a:off x="1180549" y="3174348"/>
            <a:ext cx="3060416" cy="838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AB92A7D7-44E4-468F-96B4-F9DAC55722CC}"/>
              </a:ext>
            </a:extLst>
          </p:cNvPr>
          <p:cNvCxnSpPr>
            <a:cxnSpLocks/>
            <a:endCxn id="39" idx="0"/>
          </p:cNvCxnSpPr>
          <p:nvPr/>
        </p:nvCxnSpPr>
        <p:spPr>
          <a:xfrm flipH="1">
            <a:off x="2830835" y="3192834"/>
            <a:ext cx="1526814" cy="838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75185297-3AAA-4D4D-A306-2B5D157C1674}"/>
              </a:ext>
            </a:extLst>
          </p:cNvPr>
          <p:cNvCxnSpPr>
            <a:cxnSpLocks/>
            <a:stCxn id="10" idx="2"/>
            <a:endCxn id="40" idx="0"/>
          </p:cNvCxnSpPr>
          <p:nvPr/>
        </p:nvCxnSpPr>
        <p:spPr>
          <a:xfrm flipH="1">
            <a:off x="4426568" y="3648506"/>
            <a:ext cx="145432" cy="382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2BFFF25D-D969-4890-9363-0AE1B52AD980}"/>
              </a:ext>
            </a:extLst>
          </p:cNvPr>
          <p:cNvCxnSpPr>
            <a:cxnSpLocks/>
            <a:endCxn id="41" idx="0"/>
          </p:cNvCxnSpPr>
          <p:nvPr/>
        </p:nvCxnSpPr>
        <p:spPr>
          <a:xfrm>
            <a:off x="4562967" y="3168518"/>
            <a:ext cx="1536786" cy="837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F68F3CA2-3988-4D7B-8471-CFCE162B75D5}"/>
              </a:ext>
            </a:extLst>
          </p:cNvPr>
          <p:cNvCxnSpPr>
            <a:cxnSpLocks/>
            <a:endCxn id="42" idx="0"/>
          </p:cNvCxnSpPr>
          <p:nvPr/>
        </p:nvCxnSpPr>
        <p:spPr>
          <a:xfrm>
            <a:off x="4686379" y="3149713"/>
            <a:ext cx="3066786" cy="837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B1CEB9D4-A293-4EC5-A1DF-039869EB11C6}"/>
              </a:ext>
            </a:extLst>
          </p:cNvPr>
          <p:cNvCxnSpPr>
            <a:cxnSpLocks/>
            <a:endCxn id="19" idx="0"/>
          </p:cNvCxnSpPr>
          <p:nvPr/>
        </p:nvCxnSpPr>
        <p:spPr>
          <a:xfrm flipH="1">
            <a:off x="2615714" y="4847528"/>
            <a:ext cx="1953100" cy="459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A156449D-3305-47CA-B8E6-23E9DD1CCEBF}"/>
              </a:ext>
            </a:extLst>
          </p:cNvPr>
          <p:cNvCxnSpPr>
            <a:cxnSpLocks/>
            <a:endCxn id="15" idx="0"/>
          </p:cNvCxnSpPr>
          <p:nvPr/>
        </p:nvCxnSpPr>
        <p:spPr>
          <a:xfrm flipH="1">
            <a:off x="3953257" y="4847528"/>
            <a:ext cx="615558" cy="451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35F0EA5E-398C-42B3-8319-6184C2507BDE}"/>
              </a:ext>
            </a:extLst>
          </p:cNvPr>
          <p:cNvCxnSpPr>
            <a:cxnSpLocks/>
            <a:endCxn id="20" idx="0"/>
          </p:cNvCxnSpPr>
          <p:nvPr/>
        </p:nvCxnSpPr>
        <p:spPr>
          <a:xfrm>
            <a:off x="4568814" y="4847528"/>
            <a:ext cx="1841971" cy="45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9F672D2-03EF-4DFE-98DB-CBC1A8E4CCB4}"/>
              </a:ext>
            </a:extLst>
          </p:cNvPr>
          <p:cNvCxnSpPr>
            <a:cxnSpLocks/>
            <a:endCxn id="16" idx="0"/>
          </p:cNvCxnSpPr>
          <p:nvPr/>
        </p:nvCxnSpPr>
        <p:spPr>
          <a:xfrm>
            <a:off x="4572000" y="4846493"/>
            <a:ext cx="619188" cy="45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hteck: abgerundete Ecken 32">
            <a:extLst>
              <a:ext uri="{FF2B5EF4-FFF2-40B4-BE49-F238E27FC236}">
                <a16:creationId xmlns:a16="http://schemas.microsoft.com/office/drawing/2014/main" id="{7E8C090E-E626-42D1-891E-6685FC4F2CA5}"/>
              </a:ext>
            </a:extLst>
          </p:cNvPr>
          <p:cNvSpPr/>
          <p:nvPr/>
        </p:nvSpPr>
        <p:spPr>
          <a:xfrm>
            <a:off x="5987143" y="2323260"/>
            <a:ext cx="2368732" cy="624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0,9 VZ Fachassistentinnen</a:t>
            </a:r>
          </a:p>
        </p:txBody>
      </p:sp>
      <p:sp>
        <p:nvSpPr>
          <p:cNvPr id="34" name="Rechteck: abgerundete Ecken 33">
            <a:extLst>
              <a:ext uri="{FF2B5EF4-FFF2-40B4-BE49-F238E27FC236}">
                <a16:creationId xmlns:a16="http://schemas.microsoft.com/office/drawing/2014/main" id="{F9134D51-BADB-488E-95F7-A5D20B3B570D}"/>
              </a:ext>
            </a:extLst>
          </p:cNvPr>
          <p:cNvSpPr/>
          <p:nvPr/>
        </p:nvSpPr>
        <p:spPr>
          <a:xfrm>
            <a:off x="788125" y="2321519"/>
            <a:ext cx="2368732" cy="624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1.747 </a:t>
            </a:r>
          </a:p>
          <a:p>
            <a:pPr algn="ctr"/>
            <a:r>
              <a:rPr lang="de-DE" sz="1200" dirty="0">
                <a:latin typeface="Lucida Sans Unicode" panose="020B0602030504020204" pitchFamily="34" charset="0"/>
                <a:cs typeface="Lucida Sans Unicode" panose="020B0602030504020204" pitchFamily="34" charset="0"/>
              </a:rPr>
              <a:t>Unterhaltsfälle</a:t>
            </a:r>
          </a:p>
        </p:txBody>
      </p:sp>
      <p:sp>
        <p:nvSpPr>
          <p:cNvPr id="39" name="Rechteck: abgerundete Ecken 38">
            <a:extLst>
              <a:ext uri="{FF2B5EF4-FFF2-40B4-BE49-F238E27FC236}">
                <a16:creationId xmlns:a16="http://schemas.microsoft.com/office/drawing/2014/main" id="{18BA3DF3-5E59-4227-87D4-F947BA13390A}"/>
              </a:ext>
            </a:extLst>
          </p:cNvPr>
          <p:cNvSpPr/>
          <p:nvPr/>
        </p:nvSpPr>
        <p:spPr>
          <a:xfrm>
            <a:off x="2110835" y="4030965"/>
            <a:ext cx="1440000" cy="999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Gerichtliche Durchsetzung</a:t>
            </a:r>
          </a:p>
        </p:txBody>
      </p:sp>
      <p:sp>
        <p:nvSpPr>
          <p:cNvPr id="40" name="Rechteck: abgerundete Ecken 39">
            <a:extLst>
              <a:ext uri="{FF2B5EF4-FFF2-40B4-BE49-F238E27FC236}">
                <a16:creationId xmlns:a16="http://schemas.microsoft.com/office/drawing/2014/main" id="{5A887441-DB60-494C-BC16-3C51A4025FE4}"/>
              </a:ext>
            </a:extLst>
          </p:cNvPr>
          <p:cNvSpPr/>
          <p:nvPr/>
        </p:nvSpPr>
        <p:spPr>
          <a:xfrm>
            <a:off x="3648017" y="4030965"/>
            <a:ext cx="1557101" cy="999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Zusammenarbeit mit Dritten</a:t>
            </a:r>
          </a:p>
        </p:txBody>
      </p:sp>
      <p:sp>
        <p:nvSpPr>
          <p:cNvPr id="41" name="Rechteck: abgerundete Ecken 40">
            <a:extLst>
              <a:ext uri="{FF2B5EF4-FFF2-40B4-BE49-F238E27FC236}">
                <a16:creationId xmlns:a16="http://schemas.microsoft.com/office/drawing/2014/main" id="{00A835AE-3AFA-47F1-B97D-011183E4C996}"/>
              </a:ext>
            </a:extLst>
          </p:cNvPr>
          <p:cNvSpPr/>
          <p:nvPr/>
        </p:nvSpPr>
        <p:spPr>
          <a:xfrm>
            <a:off x="5379753" y="4005614"/>
            <a:ext cx="1440000" cy="999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Abnahme eidesstattlicher Versicherungen</a:t>
            </a:r>
          </a:p>
        </p:txBody>
      </p:sp>
      <p:sp>
        <p:nvSpPr>
          <p:cNvPr id="42" name="Rechteck: abgerundete Ecken 41">
            <a:extLst>
              <a:ext uri="{FF2B5EF4-FFF2-40B4-BE49-F238E27FC236}">
                <a16:creationId xmlns:a16="http://schemas.microsoft.com/office/drawing/2014/main" id="{89341B5B-65C1-4D01-9F37-B14AA03853DA}"/>
              </a:ext>
            </a:extLst>
          </p:cNvPr>
          <p:cNvSpPr/>
          <p:nvPr/>
        </p:nvSpPr>
        <p:spPr>
          <a:xfrm>
            <a:off x="7033165" y="3986809"/>
            <a:ext cx="1440000" cy="999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Schutzfälle</a:t>
            </a:r>
          </a:p>
        </p:txBody>
      </p:sp>
      <p:sp>
        <p:nvSpPr>
          <p:cNvPr id="10" name="Rechteck: abgerundete Ecken 9">
            <a:extLst>
              <a:ext uri="{FF2B5EF4-FFF2-40B4-BE49-F238E27FC236}">
                <a16:creationId xmlns:a16="http://schemas.microsoft.com/office/drawing/2014/main" id="{758CDA7C-494E-4B50-9F1C-95E712B8E946}"/>
              </a:ext>
            </a:extLst>
          </p:cNvPr>
          <p:cNvSpPr/>
          <p:nvPr/>
        </p:nvSpPr>
        <p:spPr>
          <a:xfrm>
            <a:off x="788196" y="3023666"/>
            <a:ext cx="7567608" cy="6248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Senkungen der passiven Leistungen durch Geltendmachung </a:t>
            </a:r>
          </a:p>
          <a:p>
            <a:pPr algn="ctr"/>
            <a:r>
              <a:rPr lang="de-DE" sz="1200" dirty="0">
                <a:latin typeface="Lucida Sans Unicode" panose="020B0602030504020204" pitchFamily="34" charset="0"/>
                <a:cs typeface="Lucida Sans Unicode" panose="020B0602030504020204" pitchFamily="34" charset="0"/>
              </a:rPr>
              <a:t>vorrangiger UH-Ansprüche (Einkommen)</a:t>
            </a:r>
          </a:p>
        </p:txBody>
      </p:sp>
      <p:sp>
        <p:nvSpPr>
          <p:cNvPr id="32" name="Pfeil: nach links 31">
            <a:hlinkClick r:id="rId4" action="ppaction://hlinksldjump"/>
            <a:extLst>
              <a:ext uri="{FF2B5EF4-FFF2-40B4-BE49-F238E27FC236}">
                <a16:creationId xmlns:a16="http://schemas.microsoft.com/office/drawing/2014/main" id="{BBE022AF-66D8-4280-B70A-EBE3C86CBEA6}"/>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252508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18</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5" y="1405896"/>
            <a:ext cx="2148345" cy="307777"/>
          </a:xfrm>
          <a:prstGeom prst="rect">
            <a:avLst/>
          </a:prstGeom>
          <a:noFill/>
        </p:spPr>
        <p:txBody>
          <a:bodyPr wrap="non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Optimierung Unterhalt</a:t>
            </a:r>
          </a:p>
        </p:txBody>
      </p:sp>
      <p:sp>
        <p:nvSpPr>
          <p:cNvPr id="6" name="Textfeld 5"/>
          <p:cNvSpPr txBox="1"/>
          <p:nvPr/>
        </p:nvSpPr>
        <p:spPr>
          <a:xfrm>
            <a:off x="1125855" y="1900900"/>
            <a:ext cx="7372350" cy="276999"/>
          </a:xfrm>
          <a:prstGeom prst="rect">
            <a:avLst/>
          </a:prstGeom>
          <a:noFill/>
        </p:spPr>
        <p:txBody>
          <a:bodyPr wrap="square" rtlCol="0">
            <a:spAutoFit/>
          </a:bodyPr>
          <a:lstStyle/>
          <a:p>
            <a:r>
              <a:rPr lang="de-DE" sz="1200" dirty="0">
                <a:latin typeface="Lucida Sans Unicode" panose="020B0602030504020204" pitchFamily="34" charset="0"/>
                <a:cs typeface="Lucida Sans Unicode" panose="020B0602030504020204" pitchFamily="34" charset="0"/>
              </a:rPr>
              <a:t>Text…</a:t>
            </a:r>
          </a:p>
        </p:txBody>
      </p:sp>
      <p:sp>
        <p:nvSpPr>
          <p:cNvPr id="10" name="Rechteck: abgerundete Ecken 9">
            <a:extLst>
              <a:ext uri="{FF2B5EF4-FFF2-40B4-BE49-F238E27FC236}">
                <a16:creationId xmlns:a16="http://schemas.microsoft.com/office/drawing/2014/main" id="{758CDA7C-494E-4B50-9F1C-95E712B8E946}"/>
              </a:ext>
            </a:extLst>
          </p:cNvPr>
          <p:cNvSpPr/>
          <p:nvPr/>
        </p:nvSpPr>
        <p:spPr>
          <a:xfrm>
            <a:off x="788400" y="1810800"/>
            <a:ext cx="7567200" cy="101857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Ziel 1: Qualifizierung Mitarbeiterinnen</a:t>
            </a:r>
          </a:p>
        </p:txBody>
      </p:sp>
      <p:sp>
        <p:nvSpPr>
          <p:cNvPr id="11" name="Rechteck: abgerundete Ecken 10">
            <a:extLst>
              <a:ext uri="{FF2B5EF4-FFF2-40B4-BE49-F238E27FC236}">
                <a16:creationId xmlns:a16="http://schemas.microsoft.com/office/drawing/2014/main" id="{87561835-513A-4528-B16B-48E82D056025}"/>
              </a:ext>
            </a:extLst>
          </p:cNvPr>
          <p:cNvSpPr/>
          <p:nvPr/>
        </p:nvSpPr>
        <p:spPr>
          <a:xfrm>
            <a:off x="788400" y="3978000"/>
            <a:ext cx="2393606" cy="999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Sicherstellung der Qualität</a:t>
            </a:r>
          </a:p>
        </p:txBody>
      </p:sp>
      <p:sp>
        <p:nvSpPr>
          <p:cNvPr id="12" name="Rechteck: abgerundete Ecken 11">
            <a:extLst>
              <a:ext uri="{FF2B5EF4-FFF2-40B4-BE49-F238E27FC236}">
                <a16:creationId xmlns:a16="http://schemas.microsoft.com/office/drawing/2014/main" id="{37ACB8B0-9A7B-40DD-A3A1-A81EDC2C09A0}"/>
              </a:ext>
            </a:extLst>
          </p:cNvPr>
          <p:cNvSpPr/>
          <p:nvPr/>
        </p:nvSpPr>
        <p:spPr>
          <a:xfrm>
            <a:off x="3375000" y="3979549"/>
            <a:ext cx="2394000" cy="999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Vertiefung von </a:t>
            </a:r>
          </a:p>
          <a:p>
            <a:pPr algn="ctr"/>
            <a:r>
              <a:rPr lang="de-DE" sz="1200" dirty="0">
                <a:solidFill>
                  <a:schemeClr val="tx1"/>
                </a:solidFill>
                <a:latin typeface="Lucida Sans Unicode" panose="020B0602030504020204" pitchFamily="34" charset="0"/>
                <a:cs typeface="Lucida Sans Unicode" panose="020B0602030504020204" pitchFamily="34" charset="0"/>
              </a:rPr>
              <a:t>Wissen</a:t>
            </a:r>
          </a:p>
        </p:txBody>
      </p:sp>
      <p:sp>
        <p:nvSpPr>
          <p:cNvPr id="13" name="Rechteck: abgerundete Ecken 12">
            <a:extLst>
              <a:ext uri="{FF2B5EF4-FFF2-40B4-BE49-F238E27FC236}">
                <a16:creationId xmlns:a16="http://schemas.microsoft.com/office/drawing/2014/main" id="{0B245449-A875-47D4-A262-9C5025393F3D}"/>
              </a:ext>
            </a:extLst>
          </p:cNvPr>
          <p:cNvSpPr/>
          <p:nvPr/>
        </p:nvSpPr>
        <p:spPr>
          <a:xfrm>
            <a:off x="5961600" y="3979549"/>
            <a:ext cx="2394000" cy="999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Höherer Output durch Spezialisierung</a:t>
            </a:r>
          </a:p>
        </p:txBody>
      </p:sp>
      <p:sp>
        <p:nvSpPr>
          <p:cNvPr id="23" name="Rechteck: abgerundete Ecken 22">
            <a:extLst>
              <a:ext uri="{FF2B5EF4-FFF2-40B4-BE49-F238E27FC236}">
                <a16:creationId xmlns:a16="http://schemas.microsoft.com/office/drawing/2014/main" id="{18F26A90-473B-4EAF-848A-D16E3338BF39}"/>
              </a:ext>
            </a:extLst>
          </p:cNvPr>
          <p:cNvSpPr/>
          <p:nvPr/>
        </p:nvSpPr>
        <p:spPr>
          <a:xfrm>
            <a:off x="788400" y="3009201"/>
            <a:ext cx="7567200" cy="766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Schulungen für Sachbearbeiterinnen und Fachassistentinnen z.B. zu Wechselmodell, Insolvenz, Selbständige, gerichtliche Durchsetzung…</a:t>
            </a:r>
          </a:p>
        </p:txBody>
      </p:sp>
      <p:sp>
        <p:nvSpPr>
          <p:cNvPr id="14" name="Pfeil: nach links 13">
            <a:hlinkClick r:id="rId4" action="ppaction://hlinksldjump"/>
            <a:extLst>
              <a:ext uri="{FF2B5EF4-FFF2-40B4-BE49-F238E27FC236}">
                <a16:creationId xmlns:a16="http://schemas.microsoft.com/office/drawing/2014/main" id="{8B0B91D2-2161-43C9-974C-73649C5179D4}"/>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121054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„Organisation“</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19</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5" y="1405896"/>
            <a:ext cx="2148345" cy="307777"/>
          </a:xfrm>
          <a:prstGeom prst="rect">
            <a:avLst/>
          </a:prstGeom>
          <a:noFill/>
        </p:spPr>
        <p:txBody>
          <a:bodyPr wrap="non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Optimierung Unterhalt</a:t>
            </a:r>
          </a:p>
        </p:txBody>
      </p:sp>
      <p:sp>
        <p:nvSpPr>
          <p:cNvPr id="6" name="Textfeld 5"/>
          <p:cNvSpPr txBox="1"/>
          <p:nvPr/>
        </p:nvSpPr>
        <p:spPr>
          <a:xfrm>
            <a:off x="1125855" y="1900900"/>
            <a:ext cx="7372350" cy="276999"/>
          </a:xfrm>
          <a:prstGeom prst="rect">
            <a:avLst/>
          </a:prstGeom>
          <a:noFill/>
        </p:spPr>
        <p:txBody>
          <a:bodyPr wrap="square" rtlCol="0">
            <a:spAutoFit/>
          </a:bodyPr>
          <a:lstStyle/>
          <a:p>
            <a:r>
              <a:rPr lang="de-DE" sz="1200" dirty="0">
                <a:latin typeface="Lucida Sans Unicode" panose="020B0602030504020204" pitchFamily="34" charset="0"/>
                <a:cs typeface="Lucida Sans Unicode" panose="020B0602030504020204" pitchFamily="34" charset="0"/>
              </a:rPr>
              <a:t>Text…</a:t>
            </a:r>
          </a:p>
        </p:txBody>
      </p:sp>
      <p:sp>
        <p:nvSpPr>
          <p:cNvPr id="10" name="Rechteck: abgerundete Ecken 9">
            <a:extLst>
              <a:ext uri="{FF2B5EF4-FFF2-40B4-BE49-F238E27FC236}">
                <a16:creationId xmlns:a16="http://schemas.microsoft.com/office/drawing/2014/main" id="{758CDA7C-494E-4B50-9F1C-95E712B8E946}"/>
              </a:ext>
            </a:extLst>
          </p:cNvPr>
          <p:cNvSpPr/>
          <p:nvPr/>
        </p:nvSpPr>
        <p:spPr>
          <a:xfrm>
            <a:off x="788400" y="1810800"/>
            <a:ext cx="7567200" cy="101857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Ziel 2: Vernetzung Schnittstellen</a:t>
            </a:r>
          </a:p>
        </p:txBody>
      </p:sp>
      <p:sp>
        <p:nvSpPr>
          <p:cNvPr id="11" name="Rechteck: abgerundete Ecken 10">
            <a:extLst>
              <a:ext uri="{FF2B5EF4-FFF2-40B4-BE49-F238E27FC236}">
                <a16:creationId xmlns:a16="http://schemas.microsoft.com/office/drawing/2014/main" id="{87561835-513A-4528-B16B-48E82D056025}"/>
              </a:ext>
            </a:extLst>
          </p:cNvPr>
          <p:cNvSpPr/>
          <p:nvPr/>
        </p:nvSpPr>
        <p:spPr>
          <a:xfrm>
            <a:off x="788400" y="4726800"/>
            <a:ext cx="2393606" cy="999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Vermeidung von Reibungsverlusten</a:t>
            </a:r>
          </a:p>
        </p:txBody>
      </p:sp>
      <p:sp>
        <p:nvSpPr>
          <p:cNvPr id="12" name="Rechteck: abgerundete Ecken 11">
            <a:extLst>
              <a:ext uri="{FF2B5EF4-FFF2-40B4-BE49-F238E27FC236}">
                <a16:creationId xmlns:a16="http://schemas.microsoft.com/office/drawing/2014/main" id="{37ACB8B0-9A7B-40DD-A3A1-A81EDC2C09A0}"/>
              </a:ext>
            </a:extLst>
          </p:cNvPr>
          <p:cNvSpPr/>
          <p:nvPr/>
        </p:nvSpPr>
        <p:spPr>
          <a:xfrm>
            <a:off x="3376800" y="4726800"/>
            <a:ext cx="2394000" cy="999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Schnellere Handlungs-möglichkeiten</a:t>
            </a:r>
          </a:p>
        </p:txBody>
      </p:sp>
      <p:sp>
        <p:nvSpPr>
          <p:cNvPr id="13" name="Rechteck: abgerundete Ecken 12">
            <a:extLst>
              <a:ext uri="{FF2B5EF4-FFF2-40B4-BE49-F238E27FC236}">
                <a16:creationId xmlns:a16="http://schemas.microsoft.com/office/drawing/2014/main" id="{0B245449-A875-47D4-A262-9C5025393F3D}"/>
              </a:ext>
            </a:extLst>
          </p:cNvPr>
          <p:cNvSpPr/>
          <p:nvPr/>
        </p:nvSpPr>
        <p:spPr>
          <a:xfrm>
            <a:off x="5961600" y="4726800"/>
            <a:ext cx="2394000" cy="999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Lucida Sans Unicode" panose="020B0602030504020204" pitchFamily="34" charset="0"/>
                <a:cs typeface="Lucida Sans Unicode" panose="020B0602030504020204" pitchFamily="34" charset="0"/>
              </a:rPr>
              <a:t>Wissenstransfer</a:t>
            </a:r>
          </a:p>
        </p:txBody>
      </p:sp>
      <p:sp>
        <p:nvSpPr>
          <p:cNvPr id="23" name="Rechteck: abgerundete Ecken 22">
            <a:extLst>
              <a:ext uri="{FF2B5EF4-FFF2-40B4-BE49-F238E27FC236}">
                <a16:creationId xmlns:a16="http://schemas.microsoft.com/office/drawing/2014/main" id="{18F26A90-473B-4EAF-848A-D16E3338BF39}"/>
              </a:ext>
            </a:extLst>
          </p:cNvPr>
          <p:cNvSpPr/>
          <p:nvPr/>
        </p:nvSpPr>
        <p:spPr>
          <a:xfrm>
            <a:off x="788400" y="3013166"/>
            <a:ext cx="7567200" cy="766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Regelmäßige Treffen mit regionalen Behörden (UHV + Beistand)</a:t>
            </a:r>
          </a:p>
        </p:txBody>
      </p:sp>
      <p:sp>
        <p:nvSpPr>
          <p:cNvPr id="3" name="Rechteck: abgerundete Ecken 2">
            <a:extLst>
              <a:ext uri="{FF2B5EF4-FFF2-40B4-BE49-F238E27FC236}">
                <a16:creationId xmlns:a16="http://schemas.microsoft.com/office/drawing/2014/main" id="{917E40ED-8A4F-47A1-BFA6-8F65012FF6C8}"/>
              </a:ext>
            </a:extLst>
          </p:cNvPr>
          <p:cNvSpPr/>
          <p:nvPr/>
        </p:nvSpPr>
        <p:spPr>
          <a:xfrm>
            <a:off x="788400" y="3869148"/>
            <a:ext cx="7567200" cy="7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atin typeface="Lucida Sans Unicode" panose="020B0602030504020204" pitchFamily="34" charset="0"/>
                <a:cs typeface="Lucida Sans Unicode" panose="020B0602030504020204" pitchFamily="34" charset="0"/>
              </a:rPr>
              <a:t>Interne Kommunikation ausbauen </a:t>
            </a:r>
          </a:p>
        </p:txBody>
      </p:sp>
      <p:sp>
        <p:nvSpPr>
          <p:cNvPr id="15" name="Pfeil: nach links 14">
            <a:hlinkClick r:id="rId4" action="ppaction://hlinksldjump"/>
            <a:extLst>
              <a:ext uri="{FF2B5EF4-FFF2-40B4-BE49-F238E27FC236}">
                <a16:creationId xmlns:a16="http://schemas.microsoft.com/office/drawing/2014/main" id="{801AA204-2B66-4A42-9887-7E92822C2BDC}"/>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68065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3">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„Kultur und Führung“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2</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873539" y="1379191"/>
            <a:ext cx="2866490" cy="307777"/>
          </a:xfrm>
          <a:prstGeom prst="rect">
            <a:avLst/>
          </a:prstGeom>
          <a:noFill/>
        </p:spPr>
        <p:txBody>
          <a:bodyPr wrap="non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Kommunikation / Transparenz</a:t>
            </a:r>
          </a:p>
        </p:txBody>
      </p:sp>
      <p:sp>
        <p:nvSpPr>
          <p:cNvPr id="6" name="Textfeld 5"/>
          <p:cNvSpPr txBox="1"/>
          <p:nvPr/>
        </p:nvSpPr>
        <p:spPr>
          <a:xfrm>
            <a:off x="937549" y="2457467"/>
            <a:ext cx="8125428" cy="1938992"/>
          </a:xfrm>
          <a:prstGeom prst="rect">
            <a:avLst/>
          </a:prstGeom>
          <a:noFill/>
        </p:spPr>
        <p:txBody>
          <a:bodyPr wrap="square" rtlCol="0">
            <a:spAutoFit/>
          </a:bodyPr>
          <a:lstStyle/>
          <a:p>
            <a:r>
              <a:rPr lang="de-DE" sz="1200" dirty="0">
                <a:latin typeface="Lucida Sans Unicode" panose="020B0602030504020204" pitchFamily="34" charset="0"/>
                <a:cs typeface="Lucida Sans Unicode" panose="020B0602030504020204" pitchFamily="34" charset="0"/>
              </a:rPr>
              <a:t>Eine zeitnahe und transparente Kommunikation bildet die Grundlage für eine professionelle Zusammenarbeit.</a:t>
            </a:r>
          </a:p>
          <a:p>
            <a:endParaRPr lang="de-DE" sz="1200" dirty="0">
              <a:latin typeface="Lucida Sans Unicode" panose="020B0602030504020204" pitchFamily="34" charset="0"/>
              <a:cs typeface="Lucida Sans Unicode" panose="020B0602030504020204" pitchFamily="34" charset="0"/>
            </a:endParaRPr>
          </a:p>
          <a:p>
            <a:r>
              <a:rPr lang="de-DE" sz="1200" dirty="0">
                <a:latin typeface="Lucida Sans Unicode" panose="020B0602030504020204" pitchFamily="34" charset="0"/>
                <a:cs typeface="Lucida Sans Unicode" panose="020B0602030504020204" pitchFamily="34" charset="0"/>
              </a:rPr>
              <a:t>Hierzu gibt es im Jobcenter ein umfangreiches Kommunikationskonzept:</a:t>
            </a:r>
          </a:p>
          <a:p>
            <a:endParaRPr lang="de-DE" sz="1200" dirty="0">
              <a:latin typeface="Lucida Sans Unicode" panose="020B0602030504020204" pitchFamily="34" charset="0"/>
              <a:cs typeface="Lucida Sans Unicode" panose="020B0602030504020204" pitchFamily="34" charset="0"/>
            </a:endParaRPr>
          </a:p>
          <a:p>
            <a:endParaRPr lang="de-DE" sz="1200" dirty="0">
              <a:latin typeface="Lucida Sans Unicode" panose="020B0602030504020204" pitchFamily="34" charset="0"/>
              <a:cs typeface="Lucida Sans Unicode" panose="020B0602030504020204" pitchFamily="34" charset="0"/>
            </a:endParaRPr>
          </a:p>
          <a:p>
            <a:endParaRPr lang="de-DE" sz="1200" dirty="0">
              <a:latin typeface="Lucida Sans Unicode" panose="020B0602030504020204" pitchFamily="34" charset="0"/>
              <a:cs typeface="Lucida Sans Unicode" panose="020B0602030504020204" pitchFamily="34" charset="0"/>
            </a:endParaRPr>
          </a:p>
          <a:p>
            <a:endParaRPr lang="de-DE" sz="1200" dirty="0">
              <a:latin typeface="Lucida Sans Unicode" panose="020B0602030504020204" pitchFamily="34" charset="0"/>
              <a:cs typeface="Lucida Sans Unicode" panose="020B0602030504020204" pitchFamily="34" charset="0"/>
            </a:endParaRPr>
          </a:p>
          <a:p>
            <a:endParaRPr lang="de-DE" sz="1200" dirty="0">
              <a:latin typeface="Lucida Sans Unicode" panose="020B0602030504020204" pitchFamily="34" charset="0"/>
              <a:cs typeface="Lucida Sans Unicode" panose="020B0602030504020204" pitchFamily="34" charset="0"/>
            </a:endParaRPr>
          </a:p>
          <a:p>
            <a:endParaRPr lang="de-DE" sz="1200" dirty="0">
              <a:latin typeface="Lucida Sans Unicode" panose="020B0602030504020204" pitchFamily="34" charset="0"/>
              <a:cs typeface="Lucida Sans Unicode" panose="020B0602030504020204" pitchFamily="34" charset="0"/>
            </a:endParaRPr>
          </a:p>
        </p:txBody>
      </p:sp>
      <p:pic>
        <p:nvPicPr>
          <p:cNvPr id="3" name="Grafik 2">
            <a:extLst>
              <a:ext uri="{FF2B5EF4-FFF2-40B4-BE49-F238E27FC236}">
                <a16:creationId xmlns:a16="http://schemas.microsoft.com/office/drawing/2014/main" id="{722D83A3-B30B-4AE5-B4B1-1941E9E31AD6}"/>
              </a:ext>
            </a:extLst>
          </p:cNvPr>
          <p:cNvPicPr>
            <a:picLocks noChangeAspect="1"/>
          </p:cNvPicPr>
          <p:nvPr/>
        </p:nvPicPr>
        <p:blipFill>
          <a:blip r:embed="rId5"/>
          <a:stretch>
            <a:fillRect/>
          </a:stretch>
        </p:blipFill>
        <p:spPr>
          <a:xfrm>
            <a:off x="7389568" y="1171533"/>
            <a:ext cx="1365812" cy="1030869"/>
          </a:xfrm>
          <a:prstGeom prst="rect">
            <a:avLst/>
          </a:prstGeom>
        </p:spPr>
      </p:pic>
      <p:sp>
        <p:nvSpPr>
          <p:cNvPr id="11" name="Rectangle 4">
            <a:extLst>
              <a:ext uri="{FF2B5EF4-FFF2-40B4-BE49-F238E27FC236}">
                <a16:creationId xmlns:a16="http://schemas.microsoft.com/office/drawing/2014/main" id="{076896ED-BCBD-494A-92C0-4ED44E03A38E}"/>
              </a:ext>
            </a:extLst>
          </p:cNvPr>
          <p:cNvSpPr>
            <a:spLocks noChangeArrowheads="1"/>
          </p:cNvSpPr>
          <p:nvPr/>
        </p:nvSpPr>
        <p:spPr bwMode="auto">
          <a:xfrm>
            <a:off x="775503" y="34310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12" name="Objekt 11">
            <a:extLst>
              <a:ext uri="{FF2B5EF4-FFF2-40B4-BE49-F238E27FC236}">
                <a16:creationId xmlns:a16="http://schemas.microsoft.com/office/drawing/2014/main" id="{5995D1D8-D4B9-4AF4-85D2-ABDFBD659DB5}"/>
              </a:ext>
            </a:extLst>
          </p:cNvPr>
          <p:cNvGraphicFramePr>
            <a:graphicFrameLocks noChangeAspect="1"/>
          </p:cNvGraphicFramePr>
          <p:nvPr>
            <p:extLst/>
          </p:nvPr>
        </p:nvGraphicFramePr>
        <p:xfrm>
          <a:off x="1012784" y="3478937"/>
          <a:ext cx="958850" cy="622300"/>
        </p:xfrm>
        <a:graphic>
          <a:graphicData uri="http://schemas.openxmlformats.org/presentationml/2006/ole">
            <mc:AlternateContent xmlns:mc="http://schemas.openxmlformats.org/markup-compatibility/2006">
              <mc:Choice xmlns:v="urn:schemas-microsoft-com:vml" Requires="v">
                <p:oleObj spid="_x0000_s1050" name="Acrobat Document" showAsIcon="1" r:id="rId6" imgW="957605" imgH="624709" progId="AcroExch.Document.DC">
                  <p:embed/>
                </p:oleObj>
              </mc:Choice>
              <mc:Fallback>
                <p:oleObj name="Acrobat Document" showAsIcon="1" r:id="rId6" imgW="957605" imgH="624709" progId="AcroExch.Document.DC">
                  <p:embed/>
                  <p:pic>
                    <p:nvPicPr>
                      <p:cNvPr id="12" name="Objekt 11">
                        <a:extLst>
                          <a:ext uri="{FF2B5EF4-FFF2-40B4-BE49-F238E27FC236}">
                            <a16:creationId xmlns:a16="http://schemas.microsoft.com/office/drawing/2014/main" id="{5995D1D8-D4B9-4AF4-85D2-ABDFBD659D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784" y="3478937"/>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Pfeil: nach links 6">
            <a:hlinkClick r:id="rId8" action="ppaction://hlinksldjump"/>
            <a:extLst>
              <a:ext uri="{FF2B5EF4-FFF2-40B4-BE49-F238E27FC236}">
                <a16:creationId xmlns:a16="http://schemas.microsoft.com/office/drawing/2014/main" id="{CD726BE1-65AD-4E7D-AF56-0295FC056928}"/>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326205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Weiterentwicklung „Kultur und Führung“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3</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873539" y="1598566"/>
            <a:ext cx="671979" cy="307777"/>
          </a:xfrm>
          <a:prstGeom prst="rect">
            <a:avLst/>
          </a:prstGeom>
          <a:noFill/>
        </p:spPr>
        <p:txBody>
          <a:bodyPr wrap="non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EFQM</a:t>
            </a:r>
          </a:p>
        </p:txBody>
      </p:sp>
      <p:pic>
        <p:nvPicPr>
          <p:cNvPr id="3" name="Grafik 2">
            <a:extLst>
              <a:ext uri="{FF2B5EF4-FFF2-40B4-BE49-F238E27FC236}">
                <a16:creationId xmlns:a16="http://schemas.microsoft.com/office/drawing/2014/main" id="{24082CBC-B6BE-463C-8F2E-D830DBB59E32}"/>
              </a:ext>
            </a:extLst>
          </p:cNvPr>
          <p:cNvPicPr>
            <a:picLocks noChangeAspect="1"/>
          </p:cNvPicPr>
          <p:nvPr/>
        </p:nvPicPr>
        <p:blipFill>
          <a:blip r:embed="rId4"/>
          <a:stretch>
            <a:fillRect/>
          </a:stretch>
        </p:blipFill>
        <p:spPr>
          <a:xfrm>
            <a:off x="5987018" y="1218669"/>
            <a:ext cx="2768362" cy="1074248"/>
          </a:xfrm>
          <a:prstGeom prst="rect">
            <a:avLst/>
          </a:prstGeom>
        </p:spPr>
      </p:pic>
      <p:sp>
        <p:nvSpPr>
          <p:cNvPr id="7" name="Textfeld 6">
            <a:extLst>
              <a:ext uri="{FF2B5EF4-FFF2-40B4-BE49-F238E27FC236}">
                <a16:creationId xmlns:a16="http://schemas.microsoft.com/office/drawing/2014/main" id="{C120F748-71EA-40C8-85E1-351BC514A8B9}"/>
              </a:ext>
            </a:extLst>
          </p:cNvPr>
          <p:cNvSpPr txBox="1"/>
          <p:nvPr/>
        </p:nvSpPr>
        <p:spPr>
          <a:xfrm>
            <a:off x="804441" y="3125165"/>
            <a:ext cx="6643868" cy="1170612"/>
          </a:xfrm>
          <a:prstGeom prst="rect">
            <a:avLst/>
          </a:prstGeom>
          <a:noFill/>
        </p:spPr>
        <p:txBody>
          <a:bodyPr wrap="square" rtlCol="0">
            <a:spAutoFit/>
          </a:bodyPr>
          <a:lstStyle/>
          <a:p>
            <a:endParaRPr lang="de-DE" dirty="0"/>
          </a:p>
        </p:txBody>
      </p:sp>
      <p:pic>
        <p:nvPicPr>
          <p:cNvPr id="8" name="Grafik 7">
            <a:extLst>
              <a:ext uri="{FF2B5EF4-FFF2-40B4-BE49-F238E27FC236}">
                <a16:creationId xmlns:a16="http://schemas.microsoft.com/office/drawing/2014/main" id="{060D1CB8-C84D-4448-A51B-6F23D80A9FBC}"/>
              </a:ext>
            </a:extLst>
          </p:cNvPr>
          <p:cNvPicPr>
            <a:picLocks noChangeAspect="1"/>
          </p:cNvPicPr>
          <p:nvPr/>
        </p:nvPicPr>
        <p:blipFill>
          <a:blip r:embed="rId5"/>
          <a:stretch>
            <a:fillRect/>
          </a:stretch>
        </p:blipFill>
        <p:spPr>
          <a:xfrm>
            <a:off x="942987" y="2043218"/>
            <a:ext cx="4706521" cy="3139608"/>
          </a:xfrm>
          <a:prstGeom prst="rect">
            <a:avLst/>
          </a:prstGeom>
        </p:spPr>
      </p:pic>
      <p:sp>
        <p:nvSpPr>
          <p:cNvPr id="11" name="Pfeil: nach links 10">
            <a:hlinkClick r:id="rId6" action="ppaction://hlinksldjump"/>
            <a:extLst>
              <a:ext uri="{FF2B5EF4-FFF2-40B4-BE49-F238E27FC236}">
                <a16:creationId xmlns:a16="http://schemas.microsoft.com/office/drawing/2014/main" id="{404670AD-AC2E-48EE-A72B-A92C11473108}"/>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64882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Zielerreichung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4</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5" y="1405896"/>
            <a:ext cx="1734770"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Integrationsquote</a:t>
            </a:r>
          </a:p>
        </p:txBody>
      </p:sp>
      <p:sp>
        <p:nvSpPr>
          <p:cNvPr id="6" name="Textfeld 5"/>
          <p:cNvSpPr txBox="1"/>
          <p:nvPr/>
        </p:nvSpPr>
        <p:spPr>
          <a:xfrm>
            <a:off x="1019175" y="1876425"/>
            <a:ext cx="7192841" cy="3785652"/>
          </a:xfrm>
          <a:prstGeom prst="rect">
            <a:avLst/>
          </a:prstGeom>
          <a:noFill/>
        </p:spPr>
        <p:txBody>
          <a:bodyPr wrap="square" rtlCol="0">
            <a:spAutoFit/>
          </a:bodyPr>
          <a:lstStyle/>
          <a:p>
            <a:r>
              <a:rPr lang="de-DE" sz="1200" b="1" dirty="0">
                <a:latin typeface="Lucida Sans Unicode" panose="020B0602030504020204" pitchFamily="34" charset="0"/>
                <a:cs typeface="Lucida Sans Unicode" panose="020B0602030504020204" pitchFamily="34" charset="0"/>
              </a:rPr>
              <a:t>Verbesserung der Integration in Erwerbstätigkeit (IQ Gesamt 28,3%)</a:t>
            </a:r>
            <a:br>
              <a:rPr lang="de-DE" sz="1200" dirty="0">
                <a:latin typeface="Lucida Sans Unicode" panose="020B0602030504020204" pitchFamily="34" charset="0"/>
                <a:cs typeface="Lucida Sans Unicode" panose="020B0602030504020204" pitchFamily="34" charset="0"/>
              </a:rPr>
            </a:br>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Dieses Ziel ist unmittelbar aus dem gesetzlichen Auftrag des SGB II abgeleitet. Das Ziel, die Integration in Erwerbstätigkeit zu verbessern, wird durch den Zielindikator „Integrationsquote“ abgebildet. Dieser gibt den Anteil der im Berichtszeitraum in Erwerbstätigkeit (Aufnahme einer selbständigen oder sozialversicherungspflichtigen Beschäftigung auf dem ersten Arbeitsmarkt) oder in Ausbildung integrierten erwerbsfähigen Leistungsberechtigten an, gemessen am durchschnittlichen Bestand der erwerbsfähigen Leistungsberechtigten. Das Ziel sichert die operative Ausrichtung der Jobcenter auf die Integrationsarbeit.</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Das Jobcenter Schwarzwald-Baar-Kreis möchte in 2023 mindestens </a:t>
            </a:r>
            <a:r>
              <a:rPr lang="de-DE" sz="1200" b="1" dirty="0">
                <a:latin typeface="Lucida Sans Unicode" panose="020B0602030504020204" pitchFamily="34" charset="0"/>
                <a:cs typeface="Lucida Sans Unicode" panose="020B0602030504020204" pitchFamily="34" charset="0"/>
              </a:rPr>
              <a:t>1.651 eLb</a:t>
            </a:r>
            <a:r>
              <a:rPr lang="de-DE" sz="1200" dirty="0">
                <a:latin typeface="Lucida Sans Unicode" panose="020B0602030504020204" pitchFamily="34" charset="0"/>
                <a:cs typeface="Lucida Sans Unicode" panose="020B0602030504020204" pitchFamily="34" charset="0"/>
              </a:rPr>
              <a:t> (einschl. ukrainische Flüchtlinge) in den ersten Arbeitsmarkt integrieren. Unter Berücksichtigung der Marktentwicklung, der unsicheren mittelfristigen Marktlage aufgrund des Krieges in der Ukraine und der zunehmenden Marktferne unserer Kunden ist dies ein anspruchsvolles Ziel. Die Umsetzung des sozialräumlichen und ganzheitlichen Beratungsansatzes sind hierzu wichtige Bausteine. Durch das Profiling werden Kundenbedarfe schnell erkannt, Strategien mit den Kund*innen festgelegt und durch die Hauptbetreuung umgesetzt. Eine enge Kontaktdichte ist entscheidend für schnelle Integrationsprozesse. Das beschäftigungsorientierte Fallmanagement, das Coaching und die Betriebsakquisiteure unterstützen durch stabilisierende Aktivitäten die Integrationsarbeit. </a:t>
            </a:r>
          </a:p>
        </p:txBody>
      </p:sp>
      <p:sp>
        <p:nvSpPr>
          <p:cNvPr id="9" name="Pfeil: nach links 8">
            <a:hlinkClick r:id="rId4" action="ppaction://hlinksldjump"/>
            <a:extLst>
              <a:ext uri="{FF2B5EF4-FFF2-40B4-BE49-F238E27FC236}">
                <a16:creationId xmlns:a16="http://schemas.microsoft.com/office/drawing/2014/main" id="{CEC4A36D-4487-4D75-ABB4-5636DAC12529}"/>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257374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Zielerreichung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5</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Integrationsquote Frauen</a:t>
            </a:r>
          </a:p>
        </p:txBody>
      </p:sp>
      <p:sp>
        <p:nvSpPr>
          <p:cNvPr id="6" name="Textfeld 5"/>
          <p:cNvSpPr txBox="1"/>
          <p:nvPr/>
        </p:nvSpPr>
        <p:spPr>
          <a:xfrm>
            <a:off x="1019175" y="1876425"/>
            <a:ext cx="7192841" cy="3231654"/>
          </a:xfrm>
          <a:prstGeom prst="rect">
            <a:avLst/>
          </a:prstGeom>
          <a:noFill/>
        </p:spPr>
        <p:txBody>
          <a:bodyPr wrap="square" rtlCol="0">
            <a:spAutoFit/>
          </a:bodyPr>
          <a:lstStyle/>
          <a:p>
            <a:pPr algn="just"/>
            <a:r>
              <a:rPr lang="de-DE" sz="1200" dirty="0">
                <a:latin typeface="Lucida Sans Unicode" panose="020B0602030504020204" pitchFamily="34" charset="0"/>
                <a:cs typeface="Lucida Sans Unicode" panose="020B0602030504020204" pitchFamily="34" charset="0"/>
              </a:rPr>
              <a:t>Nicht nur die Corona-Krise sondern auch der Krieg in der Ukraine haben die soziale und die ökonomische Situation der Frauen verschärft. Eine gleichberechtigte Teilhabe von Frauen und Männern an Förder- und Integrationsmaßnahmen durch das Jobcenter wird trotz vielfältiger Bemühungen noch nicht erreicht. Es bleibt deshalb eine besondere Herausforderung, Frauen in sozialversicherungspflichtige Beschäftigungen zu integrieren, sowie gleichberechtigt an arbeitsmarktpolitischen Maßnahmen teilhaben zu lassen.</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Um dies zu erreichen, hat sich das Jobcenter Schwarzwald-Baar-Kreis das Ziel gesetzt, einen besonderen Schwerpunkt auf die gleichberechtigte Teilhabe von Frauen und Männern an Förder- und Integrationsmaßnahmen zu legen. Das Augenmerk richtet sich vor allem auf eine Verbesserung der Aktivierung wie auch die Integration in sozialversicherungspflichtige Beschäftigung von Frauen in Single-Bedarfsgemeinschaften, Alleinerziehenden sowie Frauen mit Fluchthintergrund.</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Das Jobcenter Schwarzwald-Baar-Kreis plant im Jahr 2023 713 Frauen (inkl. Flüchtlinge aus der Ukraine) zu integrieren (IQ Frauen: 21,5%).</a:t>
            </a:r>
          </a:p>
          <a:p>
            <a:pPr algn="just"/>
            <a:endParaRPr lang="de-DE" sz="1200" dirty="0">
              <a:latin typeface="Lucida Sans Unicode" panose="020B0602030504020204" pitchFamily="34" charset="0"/>
              <a:cs typeface="Lucida Sans Unicode" panose="020B0602030504020204" pitchFamily="34" charset="0"/>
            </a:endParaRPr>
          </a:p>
        </p:txBody>
      </p:sp>
      <p:sp>
        <p:nvSpPr>
          <p:cNvPr id="9" name="Pfeil: nach links 8">
            <a:hlinkClick r:id="rId4" action="ppaction://hlinksldjump"/>
            <a:extLst>
              <a:ext uri="{FF2B5EF4-FFF2-40B4-BE49-F238E27FC236}">
                <a16:creationId xmlns:a16="http://schemas.microsoft.com/office/drawing/2014/main" id="{89445665-0F59-4579-97A8-C5988450D48E}"/>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11429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Zielerreichung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6</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Integrationsquote Frauen</a:t>
            </a:r>
          </a:p>
        </p:txBody>
      </p:sp>
      <p:sp>
        <p:nvSpPr>
          <p:cNvPr id="6" name="Textfeld 5"/>
          <p:cNvSpPr txBox="1"/>
          <p:nvPr/>
        </p:nvSpPr>
        <p:spPr>
          <a:xfrm>
            <a:off x="1019175" y="1876425"/>
            <a:ext cx="7192841" cy="3231654"/>
          </a:xfrm>
          <a:prstGeom prst="rect">
            <a:avLst/>
          </a:prstGeom>
          <a:noFill/>
        </p:spPr>
        <p:txBody>
          <a:bodyPr wrap="square" rtlCol="0">
            <a:spAutoFit/>
          </a:bodyPr>
          <a:lstStyle/>
          <a:p>
            <a:pPr algn="just"/>
            <a:r>
              <a:rPr lang="de-DE" sz="1200" b="1" dirty="0">
                <a:latin typeface="Lucida Sans Unicode" panose="020B0602030504020204" pitchFamily="34" charset="0"/>
                <a:cs typeface="Lucida Sans Unicode" panose="020B0602030504020204" pitchFamily="34" charset="0"/>
              </a:rPr>
              <a:t>Interne Projekte: </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Enge Kontaktdichte zu Alleinerziehenden</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Kooperation mit dem Landkreis zum Angebot von Kinderbetreuungsplätzen sowie §16a Leistungen</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Frühzeitiger Beratungsansatz bei §10-Kundinnen (Erziehungszeit)</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Aktivierungsangebote mit Kinderbeaufsichtigung wie auch Online- und Hybridangebote</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Maßnahme-Mix für ausreichende Angebote:</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Empowerment and Care (Vorbereitung auf Qualifizierung im Pflegebereich)</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Start (Aktivierungsangebot für Frauen)</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Beteiligung an ESF-Angeboten</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Qualifizierung Verkauf, EDV-Basis, Büromanagement</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Perspektive für Migrantinnen (</a:t>
            </a:r>
            <a:r>
              <a:rPr lang="de-DE" sz="1200" dirty="0" err="1">
                <a:latin typeface="Lucida Sans Unicode" panose="020B0602030504020204" pitchFamily="34" charset="0"/>
                <a:cs typeface="Lucida Sans Unicode" panose="020B0602030504020204" pitchFamily="34" charset="0"/>
              </a:rPr>
              <a:t>PerM</a:t>
            </a:r>
            <a:r>
              <a:rPr lang="de-DE" sz="1200" dirty="0">
                <a:latin typeface="Lucida Sans Unicode" panose="020B0602030504020204" pitchFamily="34" charset="0"/>
                <a:cs typeface="Lucida Sans Unicode" panose="020B0602030504020204" pitchFamily="34" charset="0"/>
              </a:rPr>
              <a:t>)</a:t>
            </a:r>
          </a:p>
        </p:txBody>
      </p:sp>
      <p:sp>
        <p:nvSpPr>
          <p:cNvPr id="9" name="Pfeil: nach links 8">
            <a:hlinkClick r:id="rId4" action="ppaction://hlinksldjump"/>
            <a:extLst>
              <a:ext uri="{FF2B5EF4-FFF2-40B4-BE49-F238E27FC236}">
                <a16:creationId xmlns:a16="http://schemas.microsoft.com/office/drawing/2014/main" id="{0C878B76-9A00-47F7-975C-ECB3E79C7448}"/>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77597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Zielerreichung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7</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Langzeitleistungsbezug</a:t>
            </a:r>
          </a:p>
        </p:txBody>
      </p:sp>
      <p:sp>
        <p:nvSpPr>
          <p:cNvPr id="6" name="Textfeld 5"/>
          <p:cNvSpPr txBox="1"/>
          <p:nvPr/>
        </p:nvSpPr>
        <p:spPr>
          <a:xfrm>
            <a:off x="1019175" y="1876425"/>
            <a:ext cx="7192841" cy="2862322"/>
          </a:xfrm>
          <a:prstGeom prst="rect">
            <a:avLst/>
          </a:prstGeom>
          <a:noFill/>
        </p:spPr>
        <p:txBody>
          <a:bodyPr wrap="square" rtlCol="0">
            <a:spAutoFit/>
          </a:bodyPr>
          <a:lstStyle/>
          <a:p>
            <a:pPr algn="just"/>
            <a:r>
              <a:rPr lang="de-DE" sz="1200" dirty="0">
                <a:latin typeface="Lucida Sans Unicode" panose="020B0602030504020204" pitchFamily="34" charset="0"/>
                <a:cs typeface="Lucida Sans Unicode" panose="020B0602030504020204" pitchFamily="34" charset="0"/>
              </a:rPr>
              <a:t>Der Prävention und Beendigung des Langzeitleistungsbezugs kommt weiterhin eine erhöhte Aufmerksamkeit zu.</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IST 2022: 2.844 	</a:t>
            </a:r>
          </a:p>
          <a:p>
            <a:pPr algn="just"/>
            <a:r>
              <a:rPr lang="de-DE" sz="1200" b="1" dirty="0">
                <a:latin typeface="Lucida Sans Unicode" panose="020B0602030504020204" pitchFamily="34" charset="0"/>
                <a:cs typeface="Lucida Sans Unicode" panose="020B0602030504020204" pitchFamily="34" charset="0"/>
              </a:rPr>
              <a:t>SOLL 2023: 2.798</a:t>
            </a:r>
          </a:p>
          <a:p>
            <a:pPr algn="just"/>
            <a:r>
              <a:rPr lang="de-DE" sz="1200" dirty="0">
                <a:latin typeface="Lucida Sans Unicode" panose="020B0602030504020204" pitchFamily="34" charset="0"/>
                <a:cs typeface="Lucida Sans Unicode" panose="020B0602030504020204" pitchFamily="34" charset="0"/>
              </a:rPr>
              <a:t>Dies entspricht einer Reduzierung von 1,6 %</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Die Zielerreichung wird angestrebt durch:</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Eine intensive Betreuung mit einer hohen Kontaktdichte und einer individuellen, stärkenorientierten Beratung,</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die assistierte Vermittlung über Betriebsakquisiteure und Arbeitgeberservice,</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das beschäftigungsbegleitende Coaching,</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zielgerichtete Aktivierungs- und Qualifizierungsangebote,</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sozialintegrative Leistungen.</a:t>
            </a:r>
          </a:p>
        </p:txBody>
      </p:sp>
      <p:sp>
        <p:nvSpPr>
          <p:cNvPr id="9" name="Pfeil: nach links 8">
            <a:hlinkClick r:id="rId4" action="ppaction://hlinksldjump"/>
            <a:extLst>
              <a:ext uri="{FF2B5EF4-FFF2-40B4-BE49-F238E27FC236}">
                <a16:creationId xmlns:a16="http://schemas.microsoft.com/office/drawing/2014/main" id="{EDF514A4-093B-4CDA-8DCD-7A0319E92544}"/>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383399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Zielerreichung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8</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Langzeitleistungsbezug Frauen</a:t>
            </a:r>
          </a:p>
        </p:txBody>
      </p:sp>
      <p:sp>
        <p:nvSpPr>
          <p:cNvPr id="6" name="Textfeld 5"/>
          <p:cNvSpPr txBox="1"/>
          <p:nvPr/>
        </p:nvSpPr>
        <p:spPr>
          <a:xfrm>
            <a:off x="1019175" y="1876425"/>
            <a:ext cx="7192841" cy="3046988"/>
          </a:xfrm>
          <a:prstGeom prst="rect">
            <a:avLst/>
          </a:prstGeom>
          <a:noFill/>
        </p:spPr>
        <p:txBody>
          <a:bodyPr wrap="square" rtlCol="0">
            <a:spAutoFit/>
          </a:bodyPr>
          <a:lstStyle/>
          <a:p>
            <a:pPr algn="just"/>
            <a:r>
              <a:rPr lang="de-DE" sz="1200" dirty="0">
                <a:latin typeface="Lucida Sans Unicode" panose="020B0602030504020204" pitchFamily="34" charset="0"/>
                <a:cs typeface="Lucida Sans Unicode" panose="020B0602030504020204" pitchFamily="34" charset="0"/>
              </a:rPr>
              <a:t>Wie auch bei der Integrationsquote liegt auf der Zielgruppe der Frauen ein besonderes Augenmerk.</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IST 2022: 1.567	</a:t>
            </a:r>
          </a:p>
          <a:p>
            <a:pPr algn="just"/>
            <a:r>
              <a:rPr lang="de-DE" sz="1200" b="1" dirty="0">
                <a:latin typeface="Lucida Sans Unicode" panose="020B0602030504020204" pitchFamily="34" charset="0"/>
                <a:cs typeface="Lucida Sans Unicode" panose="020B0602030504020204" pitchFamily="34" charset="0"/>
              </a:rPr>
              <a:t>SOLL 2023: 1.543</a:t>
            </a:r>
          </a:p>
          <a:p>
            <a:pPr algn="just"/>
            <a:r>
              <a:rPr lang="de-DE" sz="1200" dirty="0">
                <a:latin typeface="Lucida Sans Unicode" panose="020B0602030504020204" pitchFamily="34" charset="0"/>
                <a:cs typeface="Lucida Sans Unicode" panose="020B0602030504020204" pitchFamily="34" charset="0"/>
              </a:rPr>
              <a:t>Dies entspricht einer Reduzierung von 1,5 %</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Das Augenmerk richtet sich vor allem auf eine Verbesserung der Aktivierung wie auch die Integration in sozialversicherungspflichtige Beschäftigung von Frauen in Single-Bedarfsgemeinschaften, Alleinerziehenden sowie Frauen mit Fluchthintergrund.</a:t>
            </a:r>
          </a:p>
          <a:p>
            <a:pPr algn="just"/>
            <a:endParaRPr lang="de-DE" sz="1200" dirty="0">
              <a:latin typeface="Lucida Sans Unicode" panose="020B0602030504020204" pitchFamily="34" charset="0"/>
              <a:cs typeface="Lucida Sans Unicode" panose="020B0602030504020204" pitchFamily="34" charset="0"/>
            </a:endParaRPr>
          </a:p>
          <a:p>
            <a:pPr algn="just"/>
            <a:r>
              <a:rPr lang="de-DE" sz="1200" dirty="0">
                <a:latin typeface="Lucida Sans Unicode" panose="020B0602030504020204" pitchFamily="34" charset="0"/>
                <a:cs typeface="Lucida Sans Unicode" panose="020B0602030504020204" pitchFamily="34" charset="0"/>
              </a:rPr>
              <a:t>Die Zielerreichung wird angestrebt durch: </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einen frühzeitigen Beratungsansatz bei §10-Kundinnen (Erziehungszeit),</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eine enge Kontaktdichte zu Alleinerziehenden,</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Qualifizierungen, z.B. im Verkauf, EDV-Basis, Empowerment and Care</a:t>
            </a:r>
          </a:p>
          <a:p>
            <a:pPr marL="171450" indent="-171450" algn="just">
              <a:buFont typeface="Arial" panose="020B0604020202020204" pitchFamily="34" charset="0"/>
              <a:buChar char="•"/>
            </a:pPr>
            <a:r>
              <a:rPr lang="de-DE" sz="1200" dirty="0">
                <a:latin typeface="Lucida Sans Unicode" panose="020B0602030504020204" pitchFamily="34" charset="0"/>
                <a:cs typeface="Lucida Sans Unicode" panose="020B0602030504020204" pitchFamily="34" charset="0"/>
              </a:rPr>
              <a:t>Perspektive für Migrantinnen (</a:t>
            </a:r>
            <a:r>
              <a:rPr lang="de-DE" sz="1200" dirty="0" err="1">
                <a:latin typeface="Lucida Sans Unicode" panose="020B0602030504020204" pitchFamily="34" charset="0"/>
                <a:cs typeface="Lucida Sans Unicode" panose="020B0602030504020204" pitchFamily="34" charset="0"/>
              </a:rPr>
              <a:t>PerM</a:t>
            </a:r>
            <a:r>
              <a:rPr lang="de-DE" sz="1200" dirty="0">
                <a:latin typeface="Lucida Sans Unicode" panose="020B0602030504020204" pitchFamily="34" charset="0"/>
                <a:cs typeface="Lucida Sans Unicode" panose="020B0602030504020204" pitchFamily="34" charset="0"/>
              </a:rPr>
              <a:t>), Aktivierungsangebot für Ukrainerinnen (</a:t>
            </a:r>
            <a:r>
              <a:rPr lang="de-DE" sz="1200" dirty="0" err="1">
                <a:latin typeface="Lucida Sans Unicode" panose="020B0602030504020204" pitchFamily="34" charset="0"/>
                <a:cs typeface="Lucida Sans Unicode" panose="020B0602030504020204" pitchFamily="34" charset="0"/>
              </a:rPr>
              <a:t>IuF</a:t>
            </a:r>
            <a:r>
              <a:rPr lang="de-DE" sz="1200" dirty="0">
                <a:latin typeface="Lucida Sans Unicode" panose="020B0602030504020204" pitchFamily="34" charset="0"/>
                <a:cs typeface="Lucida Sans Unicode" panose="020B0602030504020204" pitchFamily="34" charset="0"/>
              </a:rPr>
              <a:t>)</a:t>
            </a:r>
          </a:p>
        </p:txBody>
      </p:sp>
      <p:sp>
        <p:nvSpPr>
          <p:cNvPr id="9" name="Pfeil: nach links 8">
            <a:hlinkClick r:id="rId4" action="ppaction://hlinksldjump"/>
            <a:extLst>
              <a:ext uri="{FF2B5EF4-FFF2-40B4-BE49-F238E27FC236}">
                <a16:creationId xmlns:a16="http://schemas.microsoft.com/office/drawing/2014/main" id="{74CF32F5-846A-417E-A722-E339BF4E36A6}"/>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249448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p:cNvPicPr/>
          <p:nvPr/>
        </p:nvPicPr>
        <p:blipFill>
          <a:blip r:embed="rId2">
            <a:extLst>
              <a:ext uri="{28A0092B-C50C-407E-A947-70E740481C1C}">
                <a14:useLocalDpi xmlns:a14="http://schemas.microsoft.com/office/drawing/2010/main" val="0"/>
              </a:ext>
            </a:extLst>
          </a:blip>
          <a:stretch>
            <a:fillRect/>
          </a:stretch>
        </p:blipFill>
        <p:spPr>
          <a:xfrm>
            <a:off x="0" y="6002456"/>
            <a:ext cx="9144000" cy="453218"/>
          </a:xfrm>
          <a:prstGeom prst="rect">
            <a:avLst/>
          </a:prstGeom>
          <a:gradFill>
            <a:gsLst>
              <a:gs pos="58978">
                <a:srgbClr val="BED0E6">
                  <a:alpha val="7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endPos="0" dist="50800" dir="5400000" sy="-100000" algn="bl" rotWithShape="0"/>
          </a:effectLst>
        </p:spPr>
      </p:pic>
      <p:sp>
        <p:nvSpPr>
          <p:cNvPr id="2" name="Titel 1"/>
          <p:cNvSpPr>
            <a:spLocks noGrp="1"/>
          </p:cNvSpPr>
          <p:nvPr>
            <p:ph type="title"/>
          </p:nvPr>
        </p:nvSpPr>
        <p:spPr>
          <a:xfrm>
            <a:off x="873539" y="600810"/>
            <a:ext cx="7338477" cy="617859"/>
          </a:xfrm>
        </p:spPr>
        <p:txBody>
          <a:bodyPr>
            <a:normAutofit/>
          </a:bodyPr>
          <a:lstStyle/>
          <a:p>
            <a:r>
              <a:rPr lang="de-DE" sz="1800" b="1" dirty="0">
                <a:solidFill>
                  <a:srgbClr val="00619E"/>
                </a:solidFill>
                <a:latin typeface="Lucida Sans Unicode" panose="020B0602030504020204" pitchFamily="34" charset="0"/>
                <a:cs typeface="Lucida Sans Unicode" panose="020B0602030504020204" pitchFamily="34" charset="0"/>
              </a:rPr>
              <a:t>Zielerreichung</a:t>
            </a:r>
          </a:p>
        </p:txBody>
      </p:sp>
      <p:sp>
        <p:nvSpPr>
          <p:cNvPr id="87" name="Foliennummernplatzhalter 86"/>
          <p:cNvSpPr>
            <a:spLocks noGrp="1"/>
          </p:cNvSpPr>
          <p:nvPr>
            <p:ph type="sldNum" sz="quarter" idx="12"/>
          </p:nvPr>
        </p:nvSpPr>
        <p:spPr>
          <a:xfrm>
            <a:off x="6457950" y="6002458"/>
            <a:ext cx="2057400" cy="443803"/>
          </a:xfrm>
        </p:spPr>
        <p:txBody>
          <a:bodyPr/>
          <a:lstStyle/>
          <a:p>
            <a:fld id="{69AFFD47-9C97-4309-B3AF-948AE0A0B511}" type="slidenum">
              <a:rPr lang="de-DE" smtClean="0"/>
              <a:t>9</a:t>
            </a:fld>
            <a:endParaRPr lang="de-DE" dirty="0"/>
          </a:p>
        </p:txBody>
      </p:sp>
      <p:cxnSp>
        <p:nvCxnSpPr>
          <p:cNvPr id="5" name="Gerader Verbinder 4"/>
          <p:cNvCxnSpPr/>
          <p:nvPr/>
        </p:nvCxnSpPr>
        <p:spPr>
          <a:xfrm>
            <a:off x="0" y="1095814"/>
            <a:ext cx="9144000" cy="21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Grafik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1151" y="309250"/>
            <a:ext cx="1684229" cy="436652"/>
          </a:xfrm>
          <a:prstGeom prst="rect">
            <a:avLst/>
          </a:prstGeom>
        </p:spPr>
      </p:pic>
      <p:sp>
        <p:nvSpPr>
          <p:cNvPr id="4" name="Textfeld 3"/>
          <p:cNvSpPr txBox="1"/>
          <p:nvPr/>
        </p:nvSpPr>
        <p:spPr>
          <a:xfrm>
            <a:off x="1019174" y="1405896"/>
            <a:ext cx="3887803" cy="307777"/>
          </a:xfrm>
          <a:prstGeom prst="rect">
            <a:avLst/>
          </a:prstGeom>
          <a:noFill/>
        </p:spPr>
        <p:txBody>
          <a:bodyPr wrap="square" rtlCol="0">
            <a:spAutoFit/>
          </a:bodyPr>
          <a:lstStyle/>
          <a:p>
            <a:r>
              <a:rPr lang="de-DE" sz="1400" dirty="0">
                <a:solidFill>
                  <a:srgbClr val="00619E"/>
                </a:solidFill>
                <a:latin typeface="Lucida Sans Unicode" panose="020B0602030504020204" pitchFamily="34" charset="0"/>
                <a:cs typeface="Lucida Sans Unicode" panose="020B0602030504020204" pitchFamily="34" charset="0"/>
              </a:rPr>
              <a:t>Bedarfsgerechte Leistungsgewährung</a:t>
            </a:r>
          </a:p>
        </p:txBody>
      </p:sp>
      <p:sp>
        <p:nvSpPr>
          <p:cNvPr id="6" name="Textfeld 5"/>
          <p:cNvSpPr txBox="1"/>
          <p:nvPr/>
        </p:nvSpPr>
        <p:spPr>
          <a:xfrm>
            <a:off x="1019175" y="1876425"/>
            <a:ext cx="7192841" cy="3970318"/>
          </a:xfrm>
          <a:prstGeom prst="rect">
            <a:avLst/>
          </a:prstGeom>
          <a:noFill/>
        </p:spPr>
        <p:txBody>
          <a:bodyPr wrap="square" rtlCol="0">
            <a:spAutoFit/>
          </a:bodyPr>
          <a:lstStyle/>
          <a:p>
            <a:pPr algn="just"/>
            <a:r>
              <a:rPr lang="de-DE" sz="1200" b="1" u="sng" dirty="0">
                <a:latin typeface="Lucida Sans Unicode" panose="020B0602030504020204" pitchFamily="34" charset="0"/>
                <a:cs typeface="Lucida Sans Unicode" panose="020B0602030504020204" pitchFamily="34" charset="0"/>
              </a:rPr>
              <a:t>Rechtmäßig – Schnell + Einzelfallbezogen – Digital</a:t>
            </a: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b="1" dirty="0">
                <a:latin typeface="Lucida Sans Unicode" panose="020B0602030504020204" pitchFamily="34" charset="0"/>
                <a:cs typeface="Lucida Sans Unicode" panose="020B0602030504020204" pitchFamily="34" charset="0"/>
              </a:rPr>
              <a:t>Rechtmäßig</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Qualifizierungsangebote intern und extern</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Besprechungsformate </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Fachaufsichtskonzept</a:t>
            </a:r>
          </a:p>
          <a:p>
            <a:pPr algn="just"/>
            <a:endParaRPr lang="de-DE" sz="1200" dirty="0">
              <a:latin typeface="Lucida Sans Unicode" panose="020B0602030504020204" pitchFamily="34" charset="0"/>
              <a:cs typeface="Lucida Sans Unicode" panose="020B0602030504020204" pitchFamily="34" charset="0"/>
            </a:endParaRP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b="1" dirty="0">
                <a:latin typeface="Lucida Sans Unicode" panose="020B0602030504020204" pitchFamily="34" charset="0"/>
                <a:cs typeface="Lucida Sans Unicode" panose="020B0602030504020204" pitchFamily="34" charset="0"/>
              </a:rPr>
              <a:t>Schnell + Einzelfallbezogen</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Priorisierung von Aufgaben (Neu- und Weiterbewilligungen Priorität 1)</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vorläufige Bewilligung</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sachverhaltsbezogene Ermessensausübung</a:t>
            </a:r>
          </a:p>
          <a:p>
            <a:pPr algn="just"/>
            <a:endParaRPr lang="de-DE" sz="1200" dirty="0">
              <a:latin typeface="Lucida Sans Unicode" panose="020B0602030504020204" pitchFamily="34" charset="0"/>
              <a:cs typeface="Lucida Sans Unicode" panose="020B0602030504020204" pitchFamily="34" charset="0"/>
            </a:endParaRPr>
          </a:p>
          <a:p>
            <a:pPr algn="just"/>
            <a:endParaRPr lang="de-DE" sz="1200" dirty="0">
              <a:latin typeface="Lucida Sans Unicode" panose="020B0602030504020204" pitchFamily="34" charset="0"/>
              <a:cs typeface="Lucida Sans Unicode" panose="020B0602030504020204" pitchFamily="34" charset="0"/>
            </a:endParaRPr>
          </a:p>
          <a:p>
            <a:pPr marL="171450" indent="-171450" algn="just">
              <a:buFont typeface="Arial" panose="020B0604020202020204" pitchFamily="34" charset="0"/>
              <a:buChar char="•"/>
            </a:pPr>
            <a:r>
              <a:rPr lang="de-DE" sz="1200" b="1" dirty="0">
                <a:latin typeface="Lucida Sans Unicode" panose="020B0602030504020204" pitchFamily="34" charset="0"/>
                <a:cs typeface="Lucida Sans Unicode" panose="020B0602030504020204" pitchFamily="34" charset="0"/>
              </a:rPr>
              <a:t>Digital</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Digitale Kommunikationswege (E-Mail, Postfachservice)</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Onlineangebote (Homepage, </a:t>
            </a:r>
            <a:r>
              <a:rPr lang="de-DE" sz="1200" dirty="0" err="1">
                <a:latin typeface="Lucida Sans Unicode" panose="020B0602030504020204" pitchFamily="34" charset="0"/>
                <a:cs typeface="Lucida Sans Unicode" panose="020B0602030504020204" pitchFamily="34" charset="0"/>
              </a:rPr>
              <a:t>jobcenter.digital</a:t>
            </a:r>
            <a:r>
              <a:rPr lang="de-DE" sz="1200" dirty="0">
                <a:latin typeface="Lucida Sans Unicode" panose="020B0602030504020204" pitchFamily="34" charset="0"/>
                <a:cs typeface="Lucida Sans Unicode" panose="020B0602030504020204" pitchFamily="34" charset="0"/>
              </a:rPr>
              <a:t>)</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digitaler Hauptantrag</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digitaler Weiterbewilligungsantrag</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online Veränderungsmitteilung</a:t>
            </a:r>
          </a:p>
          <a:p>
            <a:pPr marL="628650" lvl="1" indent="-171450" algn="just">
              <a:buFont typeface="Courier New" panose="02070309020205020404" pitchFamily="49" charset="0"/>
              <a:buChar char="o"/>
            </a:pPr>
            <a:r>
              <a:rPr lang="de-DE" sz="1200" dirty="0">
                <a:latin typeface="Lucida Sans Unicode" panose="020B0602030504020204" pitchFamily="34" charset="0"/>
                <a:cs typeface="Lucida Sans Unicode" panose="020B0602030504020204" pitchFamily="34" charset="0"/>
              </a:rPr>
              <a:t>Antragstracking</a:t>
            </a:r>
          </a:p>
        </p:txBody>
      </p:sp>
      <p:sp>
        <p:nvSpPr>
          <p:cNvPr id="9" name="Pfeil: nach links 8">
            <a:hlinkClick r:id="rId4" action="ppaction://hlinksldjump"/>
            <a:extLst>
              <a:ext uri="{FF2B5EF4-FFF2-40B4-BE49-F238E27FC236}">
                <a16:creationId xmlns:a16="http://schemas.microsoft.com/office/drawing/2014/main" id="{FDB2FFD0-4AF3-4316-BAC7-44DC7C95BBD8}"/>
              </a:ext>
            </a:extLst>
          </p:cNvPr>
          <p:cNvSpPr/>
          <p:nvPr/>
        </p:nvSpPr>
        <p:spPr>
          <a:xfrm>
            <a:off x="8281850" y="5475565"/>
            <a:ext cx="722703" cy="4532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Tree>
    <p:extLst>
      <p:ext uri="{BB962C8B-B14F-4D97-AF65-F5344CB8AC3E}">
        <p14:creationId xmlns:p14="http://schemas.microsoft.com/office/powerpoint/2010/main" val="37756352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1680</Words>
  <Application>Microsoft Office PowerPoint</Application>
  <PresentationFormat>Bildschirmpräsentation (4:3)</PresentationFormat>
  <Paragraphs>262</Paragraphs>
  <Slides>19</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6" baseType="lpstr">
      <vt:lpstr>Arial</vt:lpstr>
      <vt:lpstr>Calibri</vt:lpstr>
      <vt:lpstr>Calibri Light</vt:lpstr>
      <vt:lpstr>Courier New</vt:lpstr>
      <vt:lpstr>Lucida Sans Unicode</vt:lpstr>
      <vt:lpstr>Office</vt:lpstr>
      <vt:lpstr>Acrobat Document</vt:lpstr>
      <vt:lpstr>Arbeitsmarkt- und Strategiepapier 2023</vt:lpstr>
      <vt:lpstr>Weiterentwicklung „Kultur und Führung“</vt:lpstr>
      <vt:lpstr>Weiterentwicklung „Kultur und Führung“</vt:lpstr>
      <vt:lpstr>Zielerreichung</vt:lpstr>
      <vt:lpstr>Zielerreichung</vt:lpstr>
      <vt:lpstr>Zielerreichung</vt:lpstr>
      <vt:lpstr>Zielerreichung</vt:lpstr>
      <vt:lpstr>Zielerreichung</vt:lpstr>
      <vt:lpstr>Zielerreichung</vt:lpstr>
      <vt:lpstr>Zielerreichung</vt:lpstr>
      <vt:lpstr>Weiterentwicklung „Organisation“</vt:lpstr>
      <vt:lpstr>Weiterentwicklung „Organisation“</vt:lpstr>
      <vt:lpstr>Weiterentwicklung „Organisation“</vt:lpstr>
      <vt:lpstr>Weiterentwicklung „Organisation“</vt:lpstr>
      <vt:lpstr>Weiterentwicklung „Organisation“</vt:lpstr>
      <vt:lpstr>Weiterentwicklung „Organisation“</vt:lpstr>
      <vt:lpstr>Weiterentwicklung „Organisation“</vt:lpstr>
      <vt:lpstr>Weiterentwicklung „Organisation“</vt:lpstr>
      <vt:lpstr>Weiterentwicklung „Organisation“</vt:lpstr>
    </vt:vector>
  </TitlesOfParts>
  <Company>Bundesagentur für Arbeit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Bea Jasmin</dc:creator>
  <cp:lastModifiedBy>Zerbe Philipp</cp:lastModifiedBy>
  <cp:revision>123</cp:revision>
  <cp:lastPrinted>2021-11-23T09:32:43Z</cp:lastPrinted>
  <dcterms:created xsi:type="dcterms:W3CDTF">2021-11-22T07:58:49Z</dcterms:created>
  <dcterms:modified xsi:type="dcterms:W3CDTF">2023-06-21T08:10:21Z</dcterms:modified>
</cp:coreProperties>
</file>